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wmv" ContentType="video/x-ms-wmv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1"/>
  </p:notesMasterIdLst>
  <p:sldIdLst>
    <p:sldId id="256" r:id="rId2"/>
    <p:sldId id="257" r:id="rId3"/>
    <p:sldId id="267" r:id="rId4"/>
    <p:sldId id="303" r:id="rId5"/>
    <p:sldId id="304" r:id="rId6"/>
    <p:sldId id="258" r:id="rId7"/>
    <p:sldId id="305" r:id="rId8"/>
    <p:sldId id="306" r:id="rId9"/>
    <p:sldId id="328" r:id="rId10"/>
    <p:sldId id="327" r:id="rId11"/>
    <p:sldId id="329" r:id="rId12"/>
    <p:sldId id="310" r:id="rId13"/>
    <p:sldId id="312" r:id="rId14"/>
    <p:sldId id="311" r:id="rId15"/>
    <p:sldId id="315" r:id="rId16"/>
    <p:sldId id="313" r:id="rId17"/>
    <p:sldId id="314" r:id="rId18"/>
    <p:sldId id="317" r:id="rId19"/>
    <p:sldId id="326" r:id="rId20"/>
    <p:sldId id="316" r:id="rId21"/>
    <p:sldId id="318" r:id="rId22"/>
    <p:sldId id="319" r:id="rId23"/>
    <p:sldId id="320" r:id="rId24"/>
    <p:sldId id="331" r:id="rId25"/>
    <p:sldId id="322" r:id="rId26"/>
    <p:sldId id="323" r:id="rId27"/>
    <p:sldId id="325" r:id="rId28"/>
    <p:sldId id="324" r:id="rId29"/>
    <p:sldId id="276" r:id="rId3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iao" initials="l" lastIdx="2" clrIdx="0">
    <p:extLst>
      <p:ext uri="{19B8F6BF-5375-455C-9EA6-DF929625EA0E}">
        <p15:presenceInfo xmlns:p15="http://schemas.microsoft.com/office/powerpoint/2012/main" userId="Liao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48235"/>
    <a:srgbClr val="D7598F"/>
    <a:srgbClr val="FC5134"/>
    <a:srgbClr val="DEEBF7"/>
    <a:srgbClr val="514A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70" autoAdjust="0"/>
    <p:restoredTop sz="94660"/>
  </p:normalViewPr>
  <p:slideViewPr>
    <p:cSldViewPr snapToGrid="0">
      <p:cViewPr>
        <p:scale>
          <a:sx n="100" d="100"/>
          <a:sy n="100" d="100"/>
        </p:scale>
        <p:origin x="924" y="306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88" d="100"/>
          <a:sy n="88" d="100"/>
        </p:scale>
        <p:origin x="3822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532B5A-DB75-44CE-890A-C7B4A7948C24}" type="datetimeFigureOut">
              <a:rPr lang="zh-CN" altLang="en-US" smtClean="0"/>
              <a:t>2019/4/27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E25CB8-5C18-4461-9917-C9FD48A85FF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75556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E25CB8-5C18-4461-9917-C9FD48A85FF4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09973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E25CB8-5C18-4461-9917-C9FD48A85FF4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26568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E25CB8-5C18-4461-9917-C9FD48A85FF4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39017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E25CB8-5C18-4461-9917-C9FD48A85FF4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26227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E25CB8-5C18-4461-9917-C9FD48A85FF4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74508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E25CB8-5C18-4461-9917-C9FD48A85FF4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42230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E25CB8-5C18-4461-9917-C9FD48A85FF4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8817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E25CB8-5C18-4461-9917-C9FD48A85FF4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02862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E25CB8-5C18-4461-9917-C9FD48A85FF4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68369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/>
          <p:cNvSpPr>
            <a:spLocks noGrp="1"/>
          </p:cNvSpPr>
          <p:nvPr>
            <p:ph type="ftr" sz="quarter" idx="10"/>
          </p:nvPr>
        </p:nvSpPr>
        <p:spPr>
          <a:xfrm>
            <a:off x="4038600" y="6523037"/>
            <a:ext cx="4114800" cy="365125"/>
          </a:xfrm>
        </p:spPr>
        <p:txBody>
          <a:bodyPr/>
          <a:lstStyle/>
          <a:p>
            <a:r>
              <a:rPr lang="en-US" altLang="zh-CN" dirty="0" smtClean="0"/>
              <a:t>IDIPLAB · UESTC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1"/>
          </p:nvPr>
        </p:nvSpPr>
        <p:spPr>
          <a:xfrm>
            <a:off x="9361571" y="6564313"/>
            <a:ext cx="2743200" cy="312736"/>
          </a:xfrm>
        </p:spPr>
        <p:txBody>
          <a:bodyPr/>
          <a:lstStyle/>
          <a:p>
            <a:fld id="{35373F1E-1629-4482-91F7-C20E8B640622}" type="slidenum">
              <a:rPr lang="zh-CN" altLang="en-US" smtClean="0"/>
              <a:pPr/>
              <a:t>‹#›</a:t>
            </a:fld>
            <a:r>
              <a:rPr lang="zh-CN" altLang="en-US" dirty="0" smtClean="0"/>
              <a:t> </a:t>
            </a:r>
            <a:r>
              <a:rPr lang="en-US" altLang="zh-CN" dirty="0" smtClean="0"/>
              <a:t>/ 29</a:t>
            </a:r>
            <a:endParaRPr lang="zh-CN" altLang="en-US" dirty="0"/>
          </a:p>
        </p:txBody>
      </p:sp>
      <p:sp>
        <p:nvSpPr>
          <p:cNvPr id="9" name="日期占位符 2"/>
          <p:cNvSpPr>
            <a:spLocks noGrp="1"/>
          </p:cNvSpPr>
          <p:nvPr>
            <p:ph type="dt" sz="half" idx="2"/>
          </p:nvPr>
        </p:nvSpPr>
        <p:spPr>
          <a:xfrm>
            <a:off x="87229" y="6553200"/>
            <a:ext cx="2743200" cy="3349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587B3614-18FF-4F27-976F-F902099A8595}" type="datetime1">
              <a:rPr lang="zh-CN" altLang="en-US" smtClean="0"/>
              <a:t>2019/4/27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866734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0" y="6553200"/>
            <a:ext cx="12192000" cy="30480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10526" y="6523037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zh-CN" dirty="0" smtClean="0"/>
              <a:t>IDIPLAB · UESTC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392653" y="6563352"/>
            <a:ext cx="2743200" cy="3127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 b="1">
                <a:solidFill>
                  <a:schemeClr val="tx1"/>
                </a:solidFill>
              </a:defRPr>
            </a:lvl1pPr>
          </a:lstStyle>
          <a:p>
            <a:fld id="{35373F1E-1629-4482-91F7-C20E8B640622}" type="slidenum">
              <a:rPr lang="zh-CN" altLang="en-US" smtClean="0"/>
              <a:pPr/>
              <a:t>‹#›</a:t>
            </a:fld>
            <a:r>
              <a:rPr lang="en-US" altLang="zh-CN" dirty="0" smtClean="0"/>
              <a:t>/20</a:t>
            </a:r>
            <a:endParaRPr lang="zh-CN" altLang="en-US" dirty="0"/>
          </a:p>
        </p:txBody>
      </p:sp>
      <p:sp>
        <p:nvSpPr>
          <p:cNvPr id="7" name="矩形 6"/>
          <p:cNvSpPr/>
          <p:nvPr userDrawn="1"/>
        </p:nvSpPr>
        <p:spPr>
          <a:xfrm>
            <a:off x="0" y="0"/>
            <a:ext cx="12192000" cy="37147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2"/>
          </p:nvPr>
        </p:nvSpPr>
        <p:spPr>
          <a:xfrm>
            <a:off x="0" y="652303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E6C725EE-23D6-4897-AE8D-A0514330405D}" type="datetime1">
              <a:rPr lang="zh-CN" altLang="en-US" smtClean="0"/>
              <a:t>2019/4/27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637741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towardsdatascience.com/deploy-your-machine-learning-models-with-tensorflow-serving-and-kubernetes-9d9e78e569db" TargetMode="External"/><Relationship Id="rId5" Type="http://schemas.openxmlformats.org/officeDocument/2006/relationships/image" Target="../media/image28.jpg"/><Relationship Id="rId4" Type="http://schemas.openxmlformats.org/officeDocument/2006/relationships/image" Target="../media/image27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5" Type="http://schemas.openxmlformats.org/officeDocument/2006/relationships/image" Target="../media/image2.png"/><Relationship Id="rId4" Type="http://schemas.openxmlformats.org/officeDocument/2006/relationships/image" Target="../media/image1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1076525" y="1878445"/>
            <a:ext cx="1003894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近期工作总结</a:t>
            </a:r>
            <a:endParaRPr lang="en-US" altLang="zh-CN" sz="44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sz="4400" dirty="0"/>
              <a:t>Summary of </a:t>
            </a:r>
            <a:r>
              <a:rPr lang="en-US" altLang="zh-CN" sz="4400" dirty="0" smtClean="0"/>
              <a:t>Recent </a:t>
            </a:r>
            <a:r>
              <a:rPr lang="en-US" altLang="zh-CN" sz="4400" dirty="0"/>
              <a:t>W</a:t>
            </a:r>
            <a:r>
              <a:rPr lang="en-US" altLang="zh-CN" sz="4400" dirty="0" smtClean="0"/>
              <a:t>ork</a:t>
            </a:r>
            <a:endParaRPr lang="zh-CN" alt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2282428" y="1782497"/>
            <a:ext cx="7627144" cy="63601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5099133" y="4023744"/>
            <a:ext cx="199373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b="1" dirty="0" smtClean="0"/>
              <a:t>Speaker: </a:t>
            </a:r>
            <a:r>
              <a:rPr lang="en-US" altLang="zh-CN" b="1" dirty="0" err="1" smtClean="0"/>
              <a:t>Liao.L</a:t>
            </a:r>
            <a:endParaRPr lang="en-US" altLang="zh-CN" b="1" dirty="0" smtClean="0"/>
          </a:p>
          <a:p>
            <a:pPr>
              <a:lnSpc>
                <a:spcPct val="200000"/>
              </a:lnSpc>
            </a:pPr>
            <a:r>
              <a:rPr lang="en-US" altLang="zh-CN" b="1" dirty="0" smtClean="0"/>
              <a:t>Tutor: </a:t>
            </a:r>
            <a:r>
              <a:rPr lang="en-US" altLang="zh-CN" b="1" dirty="0" err="1" smtClean="0"/>
              <a:t>Bingjie</a:t>
            </a:r>
            <a:r>
              <a:rPr lang="en-US" altLang="zh-CN" b="1" dirty="0" smtClean="0"/>
              <a:t> Tao</a:t>
            </a:r>
          </a:p>
          <a:p>
            <a:pPr>
              <a:lnSpc>
                <a:spcPct val="200000"/>
              </a:lnSpc>
            </a:pPr>
            <a:r>
              <a:rPr lang="en-US" altLang="zh-CN" b="1" dirty="0" smtClean="0"/>
              <a:t>IDIPLAB · UESTC</a:t>
            </a:r>
          </a:p>
          <a:p>
            <a:pPr>
              <a:lnSpc>
                <a:spcPct val="200000"/>
              </a:lnSpc>
            </a:pPr>
            <a:r>
              <a:rPr lang="en-US" altLang="zh-CN" b="1" dirty="0" smtClean="0"/>
              <a:t>Date: 2019.4.27</a:t>
            </a:r>
            <a:endParaRPr lang="en-US" altLang="zh-CN" b="1" dirty="0"/>
          </a:p>
        </p:txBody>
      </p:sp>
      <p:sp>
        <p:nvSpPr>
          <p:cNvPr id="14" name="日期占位符 1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5C44234B-D2DC-4059-BE2F-A499F2110605}" type="datetime1">
              <a:rPr lang="zh-CN" altLang="en-US" smtClean="0"/>
              <a:t>2019/4/27</a:t>
            </a:fld>
            <a:endParaRPr lang="zh-CN" altLang="en-US" dirty="0"/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CN" dirty="0" smtClean="0"/>
              <a:t>IDIPLAB · UESTC</a:t>
            </a:r>
          </a:p>
        </p:txBody>
      </p:sp>
      <p:sp>
        <p:nvSpPr>
          <p:cNvPr id="10" name="矩形 9"/>
          <p:cNvSpPr/>
          <p:nvPr/>
        </p:nvSpPr>
        <p:spPr>
          <a:xfrm>
            <a:off x="2282428" y="3413318"/>
            <a:ext cx="7627144" cy="63601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373F1E-1629-4482-91F7-C20E8B640622}" type="slidenum">
              <a:rPr lang="zh-CN" altLang="en-US" smtClean="0"/>
              <a:pPr/>
              <a:t>1</a:t>
            </a:fld>
            <a:r>
              <a:rPr lang="zh-CN" altLang="en-US" smtClean="0"/>
              <a:t> </a:t>
            </a:r>
            <a:r>
              <a:rPr lang="en-US" altLang="zh-CN" smtClean="0"/>
              <a:t>/ 29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94678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703"/>
    </mc:Choice>
    <mc:Fallback xmlns="">
      <p:transition spd="slow" advTm="33703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日期占位符 1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109698A4-C3B0-4463-869C-459EC74F0C27}" type="datetime1">
              <a:rPr lang="zh-CN" altLang="en-US" smtClean="0"/>
              <a:t>2019/4/27</a:t>
            </a:fld>
            <a:endParaRPr lang="zh-CN" altLang="en-US" dirty="0"/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CN" smtClean="0"/>
              <a:t>IDIPLAB · UESTC</a:t>
            </a:r>
            <a:endParaRPr lang="en-US" altLang="zh-CN" dirty="0" smtClean="0"/>
          </a:p>
        </p:txBody>
      </p:sp>
      <p:sp>
        <p:nvSpPr>
          <p:cNvPr id="3" name="AutoShape 6" descr="preview"/>
          <p:cNvSpPr>
            <a:spLocks noChangeAspect="1" noChangeArrowheads="1"/>
          </p:cNvSpPr>
          <p:nvPr/>
        </p:nvSpPr>
        <p:spPr bwMode="auto">
          <a:xfrm>
            <a:off x="-2694835" y="4942940"/>
            <a:ext cx="145469" cy="145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" name="AutoShape 8" descr="https://pic4.zhimg.com/80/v2-1e82df69abf839308d04c6dbff43041f_hd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AutoShape 2" descr="https://img-blog.csdn.net/2018100917221176?watermark/2/text/aHR0cHM6Ly9ibG9nLmNzZG4ubmV0L2xldmlvcGt1/font/5a6L5L2T/fontsize/400/fill/I0JBQkFCMA==/dissolve/70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826" y="1541960"/>
            <a:ext cx="5657665" cy="400050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1250" y="1541960"/>
            <a:ext cx="5737559" cy="4000500"/>
          </a:xfrm>
          <a:prstGeom prst="rect">
            <a:avLst/>
          </a:prstGeom>
        </p:spPr>
      </p:pic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373F1E-1629-4482-91F7-C20E8B640622}" type="slidenum">
              <a:rPr lang="zh-CN" altLang="en-US" smtClean="0"/>
              <a:pPr/>
              <a:t>10</a:t>
            </a:fld>
            <a:r>
              <a:rPr lang="zh-CN" altLang="en-US" smtClean="0"/>
              <a:t> </a:t>
            </a:r>
            <a:r>
              <a:rPr lang="en-US" altLang="zh-CN" smtClean="0"/>
              <a:t>/ 29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68834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8179"/>
    </mc:Choice>
    <mc:Fallback xmlns="">
      <p:transition spd="slow" advTm="128179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日期占位符 1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9F1C5B3-25FA-406A-BE8C-6B297B681CD9}" type="datetime1">
              <a:rPr lang="zh-CN" altLang="en-US" smtClean="0"/>
              <a:t>2019/4/27</a:t>
            </a:fld>
            <a:endParaRPr lang="zh-CN" altLang="en-US" dirty="0"/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CN" smtClean="0"/>
              <a:t>IDIPLAB · UESTC</a:t>
            </a:r>
            <a:endParaRPr lang="en-US" altLang="zh-CN" dirty="0" smtClean="0"/>
          </a:p>
        </p:txBody>
      </p:sp>
      <p:sp>
        <p:nvSpPr>
          <p:cNvPr id="3" name="AutoShape 6" descr="preview"/>
          <p:cNvSpPr>
            <a:spLocks noChangeAspect="1" noChangeArrowheads="1"/>
          </p:cNvSpPr>
          <p:nvPr/>
        </p:nvSpPr>
        <p:spPr bwMode="auto">
          <a:xfrm>
            <a:off x="-2694835" y="4942940"/>
            <a:ext cx="145469" cy="145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" name="AutoShape 8" descr="https://pic4.zhimg.com/80/v2-1e82df69abf839308d04c6dbff43041f_hd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AutoShape 2" descr="https://img-blog.csdn.net/2018100917221176?watermark/2/text/aHR0cHM6Ly9ibG9nLmNzZG4ubmV0L2xldmlvcGt1/font/5a6L5L2T/fontsize/400/fill/I0JBQkFCMA==/dissolve/70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l="8356" t="7358" r="1508" b="11158"/>
          <a:stretch/>
        </p:blipFill>
        <p:spPr>
          <a:xfrm>
            <a:off x="6353176" y="2005012"/>
            <a:ext cx="5086350" cy="284797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425" y="2037011"/>
            <a:ext cx="4963407" cy="2791916"/>
          </a:xfrm>
          <a:prstGeom prst="rect">
            <a:avLst/>
          </a:prstGeom>
        </p:spPr>
      </p:pic>
      <p:sp>
        <p:nvSpPr>
          <p:cNvPr id="7" name="灯片编号占位符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373F1E-1629-4482-91F7-C20E8B640622}" type="slidenum">
              <a:rPr lang="zh-CN" altLang="en-US" smtClean="0"/>
              <a:pPr/>
              <a:t>11</a:t>
            </a:fld>
            <a:r>
              <a:rPr lang="zh-CN" altLang="en-US" smtClean="0"/>
              <a:t> </a:t>
            </a:r>
            <a:r>
              <a:rPr lang="en-US" altLang="zh-CN" smtClean="0"/>
              <a:t>/ 29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10326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8179"/>
    </mc:Choice>
    <mc:Fallback xmlns="">
      <p:transition spd="slow" advTm="128179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441371" y="1583879"/>
            <a:ext cx="43434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4000" b="1" dirty="0">
                <a:solidFill>
                  <a:schemeClr val="bg1">
                    <a:lumMod val="85000"/>
                  </a:schemeClr>
                </a:solidFill>
              </a:rPr>
              <a:t>Overview</a:t>
            </a:r>
          </a:p>
          <a:p>
            <a:pPr>
              <a:lnSpc>
                <a:spcPct val="150000"/>
              </a:lnSpc>
            </a:pPr>
            <a:r>
              <a:rPr lang="en-US" altLang="zh-CN" sz="4000" b="1" dirty="0">
                <a:solidFill>
                  <a:schemeClr val="bg1">
                    <a:lumMod val="85000"/>
                  </a:schemeClr>
                </a:solidFill>
              </a:rPr>
              <a:t>Yolo_v3</a:t>
            </a:r>
          </a:p>
          <a:p>
            <a:pPr>
              <a:lnSpc>
                <a:spcPct val="150000"/>
              </a:lnSpc>
            </a:pPr>
            <a:r>
              <a:rPr lang="en-US" altLang="zh-CN" sz="4000" b="1" dirty="0" smtClean="0"/>
              <a:t>CNN Deploy</a:t>
            </a:r>
          </a:p>
          <a:p>
            <a:pPr>
              <a:lnSpc>
                <a:spcPct val="150000"/>
              </a:lnSpc>
            </a:pPr>
            <a:r>
              <a:rPr lang="en-US" altLang="zh-CN" sz="4000" b="1" dirty="0">
                <a:solidFill>
                  <a:schemeClr val="bg1">
                    <a:lumMod val="85000"/>
                  </a:schemeClr>
                </a:solidFill>
              </a:rPr>
              <a:t>Conclusion</a:t>
            </a:r>
            <a:endParaRPr lang="zh-CN" altLang="en-US" sz="40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3990975" y="2014538"/>
            <a:ext cx="114300" cy="3128962"/>
          </a:xfrm>
          <a:prstGeom prst="roundRect">
            <a:avLst/>
          </a:prstGeom>
          <a:solidFill>
            <a:srgbClr val="54823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日期占位符 1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6540D66-551F-496D-8BC0-00CAAF6833CB}" type="datetime1">
              <a:rPr lang="zh-CN" altLang="en-US" smtClean="0"/>
              <a:t>2019/4/27</a:t>
            </a:fld>
            <a:endParaRPr lang="zh-CN" altLang="en-US" dirty="0"/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CN" smtClean="0"/>
              <a:t>IDIPLAB · UESTC</a:t>
            </a:r>
            <a:endParaRPr lang="en-US" altLang="zh-CN" dirty="0" smtClean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373F1E-1629-4482-91F7-C20E8B640622}" type="slidenum">
              <a:rPr lang="zh-CN" altLang="en-US" smtClean="0"/>
              <a:pPr/>
              <a:t>12</a:t>
            </a:fld>
            <a:r>
              <a:rPr lang="zh-CN" altLang="en-US" smtClean="0"/>
              <a:t> </a:t>
            </a:r>
            <a:r>
              <a:rPr lang="en-US" altLang="zh-CN" smtClean="0"/>
              <a:t>/ 29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52024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753"/>
    </mc:Choice>
    <mc:Fallback xmlns="">
      <p:transition spd="slow" advTm="20753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日期占位符 1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5FC53184-947C-4DCD-8732-A769024D38F8}" type="datetime1">
              <a:rPr lang="zh-CN" altLang="en-US" smtClean="0"/>
              <a:t>2019/4/27</a:t>
            </a:fld>
            <a:endParaRPr lang="zh-CN" altLang="en-US" dirty="0"/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CN" smtClean="0"/>
              <a:t>IDIPLAB · UESTC</a:t>
            </a:r>
            <a:endParaRPr lang="en-US" altLang="zh-CN" dirty="0" smtClean="0"/>
          </a:p>
        </p:txBody>
      </p:sp>
      <p:sp>
        <p:nvSpPr>
          <p:cNvPr id="3" name="AutoShape 6" descr="preview"/>
          <p:cNvSpPr>
            <a:spLocks noChangeAspect="1" noChangeArrowheads="1"/>
          </p:cNvSpPr>
          <p:nvPr/>
        </p:nvSpPr>
        <p:spPr bwMode="auto">
          <a:xfrm>
            <a:off x="-2694835" y="4942940"/>
            <a:ext cx="145469" cy="145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" name="AutoShape 8" descr="https://pic4.zhimg.com/80/v2-1e82df69abf839308d04c6dbff43041f_hd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AutoShape 2" descr="https://img-blog.csdn.net/2018100917221176?watermark/2/text/aHR0cHM6Ly9ibG9nLmNzZG4ubmV0L2xldmlvcGt1/font/5a6L5L2T/fontsize/400/fill/I0JBQkFCMA==/dissolve/70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5" name="流程图: 数据 14"/>
          <p:cNvSpPr/>
          <p:nvPr/>
        </p:nvSpPr>
        <p:spPr>
          <a:xfrm>
            <a:off x="-200025" y="704850"/>
            <a:ext cx="962025" cy="342900"/>
          </a:xfrm>
          <a:prstGeom prst="flowChartInputOutput">
            <a:avLst/>
          </a:prstGeom>
          <a:solidFill>
            <a:srgbClr val="514A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流程图: 数据 15"/>
          <p:cNvSpPr/>
          <p:nvPr/>
        </p:nvSpPr>
        <p:spPr>
          <a:xfrm>
            <a:off x="-352425" y="704849"/>
            <a:ext cx="962025" cy="342900"/>
          </a:xfrm>
          <a:prstGeom prst="flowChartInputOutput">
            <a:avLst/>
          </a:prstGeom>
          <a:solidFill>
            <a:srgbClr val="FC513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695325" y="645467"/>
            <a:ext cx="6267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/>
              <a:t>What is </a:t>
            </a:r>
            <a:r>
              <a:rPr lang="en-US" altLang="zh-CN" sz="2400" b="1" dirty="0" err="1" smtClean="0"/>
              <a:t>Docker</a:t>
            </a:r>
            <a:endParaRPr lang="zh-CN" altLang="en-US" sz="2400" b="1" dirty="0"/>
          </a:p>
        </p:txBody>
      </p:sp>
      <p:pic>
        <p:nvPicPr>
          <p:cNvPr id="3074" name="Picture 2" descr="ä¼ ç»èæå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6141" y="1283757"/>
            <a:ext cx="6591300" cy="2486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Dock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0429" y="4172111"/>
            <a:ext cx="6562725" cy="1857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373F1E-1629-4482-91F7-C20E8B640622}" type="slidenum">
              <a:rPr lang="zh-CN" altLang="en-US" smtClean="0"/>
              <a:pPr/>
              <a:t>13</a:t>
            </a:fld>
            <a:r>
              <a:rPr lang="zh-CN" altLang="en-US" smtClean="0"/>
              <a:t> </a:t>
            </a:r>
            <a:r>
              <a:rPr lang="en-US" altLang="zh-CN" smtClean="0"/>
              <a:t>/ 29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07940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8179"/>
    </mc:Choice>
    <mc:Fallback xmlns="">
      <p:transition spd="slow" advTm="128179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日期占位符 1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52CE0180-C05C-464B-B015-592EA39185F7}" type="datetime1">
              <a:rPr lang="zh-CN" altLang="en-US" smtClean="0"/>
              <a:t>2019/4/27</a:t>
            </a:fld>
            <a:endParaRPr lang="zh-CN" altLang="en-US" dirty="0"/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CN" smtClean="0"/>
              <a:t>IDIPLAB · UESTC</a:t>
            </a:r>
            <a:endParaRPr lang="en-US" altLang="zh-CN" dirty="0" smtClean="0"/>
          </a:p>
        </p:txBody>
      </p:sp>
      <p:sp>
        <p:nvSpPr>
          <p:cNvPr id="3" name="AutoShape 6" descr="preview"/>
          <p:cNvSpPr>
            <a:spLocks noChangeAspect="1" noChangeArrowheads="1"/>
          </p:cNvSpPr>
          <p:nvPr/>
        </p:nvSpPr>
        <p:spPr bwMode="auto">
          <a:xfrm>
            <a:off x="-2694835" y="4942940"/>
            <a:ext cx="145469" cy="145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" name="AutoShape 8" descr="https://pic4.zhimg.com/80/v2-1e82df69abf839308d04c6dbff43041f_hd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AutoShape 2" descr="https://img-blog.csdn.net/2018100917221176?watermark/2/text/aHR0cHM6Ly9ibG9nLmNzZG4ubmV0L2xldmlvcGt1/font/5a6L5L2T/fontsize/400/fill/I0JBQkFCMA==/dissolve/70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5" name="流程图: 数据 14"/>
          <p:cNvSpPr/>
          <p:nvPr/>
        </p:nvSpPr>
        <p:spPr>
          <a:xfrm>
            <a:off x="-200025" y="704850"/>
            <a:ext cx="962025" cy="342900"/>
          </a:xfrm>
          <a:prstGeom prst="flowChartInputOutput">
            <a:avLst/>
          </a:prstGeom>
          <a:solidFill>
            <a:srgbClr val="514A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流程图: 数据 15"/>
          <p:cNvSpPr/>
          <p:nvPr/>
        </p:nvSpPr>
        <p:spPr>
          <a:xfrm>
            <a:off x="-352425" y="704849"/>
            <a:ext cx="962025" cy="342900"/>
          </a:xfrm>
          <a:prstGeom prst="flowChartInputOutput">
            <a:avLst/>
          </a:prstGeom>
          <a:solidFill>
            <a:srgbClr val="FC513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695325" y="645467"/>
            <a:ext cx="6267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/>
              <a:t>What is </a:t>
            </a:r>
            <a:r>
              <a:rPr lang="en-US" altLang="zh-CN" sz="2400" b="1" dirty="0" err="1" smtClean="0"/>
              <a:t>Docker</a:t>
            </a:r>
            <a:endParaRPr lang="zh-CN" altLang="en-US" sz="2400" b="1" dirty="0"/>
          </a:p>
        </p:txBody>
      </p:sp>
      <p:pic>
        <p:nvPicPr>
          <p:cNvPr id="3078" name="Picture 6" descr="https://pic4.zhimg.com/80/5d2cabafe63f33389c8a5c8ae1e576bb_h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2680535"/>
            <a:ext cx="6858000" cy="357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矩形 17"/>
          <p:cNvSpPr/>
          <p:nvPr/>
        </p:nvSpPr>
        <p:spPr>
          <a:xfrm>
            <a:off x="1515692" y="1203207"/>
            <a:ext cx="921747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/>
              <a:t>       </a:t>
            </a:r>
            <a:r>
              <a:rPr lang="en-US" altLang="zh-CN" b="1" dirty="0" err="1"/>
              <a:t>Docker</a:t>
            </a:r>
            <a:r>
              <a:rPr lang="en-US" altLang="zh-CN" b="1" dirty="0"/>
              <a:t> </a:t>
            </a:r>
            <a:r>
              <a:rPr lang="zh-CN" altLang="en-US" b="1" dirty="0"/>
              <a:t>是一个开源的应用容器引擎，基于 </a:t>
            </a:r>
            <a:r>
              <a:rPr lang="en-US" altLang="zh-CN" b="1" dirty="0"/>
              <a:t>Go </a:t>
            </a:r>
            <a:r>
              <a:rPr lang="zh-CN" altLang="en-US" b="1" dirty="0"/>
              <a:t>语言 并遵从</a:t>
            </a:r>
            <a:r>
              <a:rPr lang="en-US" altLang="zh-CN" b="1" dirty="0"/>
              <a:t>Apache2.0</a:t>
            </a:r>
            <a:r>
              <a:rPr lang="zh-CN" altLang="en-US" b="1" dirty="0"/>
              <a:t>协议开源。</a:t>
            </a:r>
            <a:br>
              <a:rPr lang="zh-CN" altLang="en-US" b="1" dirty="0"/>
            </a:br>
            <a:r>
              <a:rPr lang="zh-CN" altLang="en-US" b="1" dirty="0"/>
              <a:t>       </a:t>
            </a:r>
            <a:r>
              <a:rPr lang="en-US" altLang="zh-CN" b="1" dirty="0" err="1"/>
              <a:t>Docker</a:t>
            </a:r>
            <a:r>
              <a:rPr lang="en-US" altLang="zh-CN" b="1" dirty="0"/>
              <a:t> </a:t>
            </a:r>
            <a:r>
              <a:rPr lang="zh-CN" altLang="en-US" b="1" dirty="0"/>
              <a:t>可以让开发者打包他们的应用以及依赖包到一个轻量级、可移植的容器中，然后发布到任何流行的 </a:t>
            </a:r>
            <a:r>
              <a:rPr lang="en-US" altLang="zh-CN" b="1" dirty="0"/>
              <a:t>Linux </a:t>
            </a:r>
            <a:r>
              <a:rPr lang="zh-CN" altLang="en-US" b="1" dirty="0"/>
              <a:t>机器上，也可以实现虚拟化。</a:t>
            </a:r>
            <a:br>
              <a:rPr lang="zh-CN" altLang="en-US" b="1" dirty="0"/>
            </a:br>
            <a:r>
              <a:rPr lang="zh-CN" altLang="en-US" b="1" dirty="0"/>
              <a:t>       容器是完全使用沙箱机制，相互之间不会有任何接口（类似 </a:t>
            </a:r>
            <a:r>
              <a:rPr lang="en-US" altLang="zh-CN" b="1" dirty="0"/>
              <a:t>iPhone </a:t>
            </a:r>
            <a:r>
              <a:rPr lang="zh-CN" altLang="en-US" b="1" dirty="0"/>
              <a:t>的 </a:t>
            </a:r>
            <a:r>
              <a:rPr lang="en-US" altLang="zh-CN" b="1" dirty="0"/>
              <a:t>app</a:t>
            </a:r>
            <a:r>
              <a:rPr lang="zh-CN" altLang="en-US" b="1" dirty="0"/>
              <a:t>）</a:t>
            </a:r>
            <a:r>
              <a:rPr lang="en-US" altLang="zh-CN" b="1" dirty="0"/>
              <a:t>,</a:t>
            </a:r>
            <a:r>
              <a:rPr lang="zh-CN" altLang="en-US" b="1" dirty="0"/>
              <a:t>更重要的是容器性能开销极低。 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373F1E-1629-4482-91F7-C20E8B640622}" type="slidenum">
              <a:rPr lang="zh-CN" altLang="en-US" smtClean="0"/>
              <a:pPr/>
              <a:t>14</a:t>
            </a:fld>
            <a:r>
              <a:rPr lang="zh-CN" altLang="en-US" smtClean="0"/>
              <a:t> </a:t>
            </a:r>
            <a:r>
              <a:rPr lang="en-US" altLang="zh-CN" smtClean="0"/>
              <a:t>/ 29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0014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8179"/>
    </mc:Choice>
    <mc:Fallback xmlns="">
      <p:transition spd="slow" advTm="128179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日期占位符 1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273D9DE-55EF-4EA7-8681-0A36B82B085E}" type="datetime1">
              <a:rPr lang="zh-CN" altLang="en-US" smtClean="0"/>
              <a:t>2019/4/27</a:t>
            </a:fld>
            <a:endParaRPr lang="zh-CN" altLang="en-US" dirty="0"/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CN" smtClean="0"/>
              <a:t>IDIPLAB · UESTC</a:t>
            </a:r>
            <a:endParaRPr lang="en-US" altLang="zh-CN" dirty="0" smtClean="0"/>
          </a:p>
        </p:txBody>
      </p:sp>
      <p:sp>
        <p:nvSpPr>
          <p:cNvPr id="3" name="AutoShape 6" descr="preview"/>
          <p:cNvSpPr>
            <a:spLocks noChangeAspect="1" noChangeArrowheads="1"/>
          </p:cNvSpPr>
          <p:nvPr/>
        </p:nvSpPr>
        <p:spPr bwMode="auto">
          <a:xfrm>
            <a:off x="-2694835" y="4942940"/>
            <a:ext cx="145469" cy="145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" name="AutoShape 8" descr="https://pic4.zhimg.com/80/v2-1e82df69abf839308d04c6dbff43041f_hd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AutoShape 2" descr="https://img-blog.csdn.net/2018100917221176?watermark/2/text/aHR0cHM6Ly9ibG9nLmNzZG4ubmV0L2xldmlvcGt1/font/5a6L5L2T/fontsize/400/fill/I0JBQkFCMA==/dissolve/70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325" y="1571798"/>
            <a:ext cx="7743825" cy="2209800"/>
          </a:xfrm>
          <a:prstGeom prst="rect">
            <a:avLst/>
          </a:prstGeom>
        </p:spPr>
      </p:pic>
      <p:sp>
        <p:nvSpPr>
          <p:cNvPr id="19" name="流程图: 数据 18"/>
          <p:cNvSpPr/>
          <p:nvPr/>
        </p:nvSpPr>
        <p:spPr>
          <a:xfrm>
            <a:off x="-200025" y="704850"/>
            <a:ext cx="962025" cy="342900"/>
          </a:xfrm>
          <a:prstGeom prst="flowChartInputOutput">
            <a:avLst/>
          </a:prstGeom>
          <a:solidFill>
            <a:srgbClr val="514A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流程图: 数据 19"/>
          <p:cNvSpPr/>
          <p:nvPr/>
        </p:nvSpPr>
        <p:spPr>
          <a:xfrm>
            <a:off x="-352425" y="704849"/>
            <a:ext cx="962025" cy="342900"/>
          </a:xfrm>
          <a:prstGeom prst="flowChartInputOutput">
            <a:avLst/>
          </a:prstGeom>
          <a:solidFill>
            <a:srgbClr val="FC513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695325" y="645467"/>
            <a:ext cx="6267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/>
              <a:t>Install </a:t>
            </a:r>
            <a:r>
              <a:rPr lang="en-US" altLang="zh-CN" sz="2400" b="1" dirty="0" err="1" smtClean="0"/>
              <a:t>tensorflow</a:t>
            </a:r>
            <a:r>
              <a:rPr lang="en-US" altLang="zh-CN" sz="2400" b="1" dirty="0" smtClean="0"/>
              <a:t> serving</a:t>
            </a:r>
            <a:endParaRPr lang="zh-CN" altLang="en-US" sz="2400" b="1" dirty="0"/>
          </a:p>
        </p:txBody>
      </p:sp>
      <p:grpSp>
        <p:nvGrpSpPr>
          <p:cNvPr id="13" name="组合 12"/>
          <p:cNvGrpSpPr/>
          <p:nvPr/>
        </p:nvGrpSpPr>
        <p:grpSpPr>
          <a:xfrm>
            <a:off x="695325" y="4379729"/>
            <a:ext cx="10525125" cy="1009650"/>
            <a:chOff x="695325" y="3921125"/>
            <a:chExt cx="10525125" cy="1009650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5325" y="3921125"/>
              <a:ext cx="10525125" cy="1009650"/>
            </a:xfrm>
            <a:prstGeom prst="rect">
              <a:avLst/>
            </a:prstGeom>
          </p:spPr>
        </p:pic>
        <p:sp>
          <p:nvSpPr>
            <p:cNvPr id="9" name="矩形 8"/>
            <p:cNvSpPr/>
            <p:nvPr/>
          </p:nvSpPr>
          <p:spPr>
            <a:xfrm>
              <a:off x="695325" y="4276725"/>
              <a:ext cx="10506075" cy="30479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373F1E-1629-4482-91F7-C20E8B640622}" type="slidenum">
              <a:rPr lang="zh-CN" altLang="en-US" smtClean="0"/>
              <a:pPr/>
              <a:t>15</a:t>
            </a:fld>
            <a:r>
              <a:rPr lang="zh-CN" altLang="en-US" smtClean="0"/>
              <a:t> </a:t>
            </a:r>
            <a:r>
              <a:rPr lang="en-US" altLang="zh-CN" smtClean="0"/>
              <a:t>/ 29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30829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8179"/>
    </mc:Choice>
    <mc:Fallback xmlns="">
      <p:transition spd="slow" advTm="128179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日期占位符 1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D3899D6-DCCA-413D-AF16-E8634C18CBC5}" type="datetime1">
              <a:rPr lang="zh-CN" altLang="en-US" smtClean="0"/>
              <a:t>2019/4/27</a:t>
            </a:fld>
            <a:endParaRPr lang="zh-CN" altLang="en-US" dirty="0"/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CN" smtClean="0"/>
              <a:t>IDIPLAB · UESTC</a:t>
            </a:r>
            <a:endParaRPr lang="en-US" altLang="zh-CN" dirty="0" smtClean="0"/>
          </a:p>
        </p:txBody>
      </p:sp>
      <p:sp>
        <p:nvSpPr>
          <p:cNvPr id="3" name="AutoShape 6" descr="preview"/>
          <p:cNvSpPr>
            <a:spLocks noChangeAspect="1" noChangeArrowheads="1"/>
          </p:cNvSpPr>
          <p:nvPr/>
        </p:nvSpPr>
        <p:spPr bwMode="auto">
          <a:xfrm>
            <a:off x="-2694835" y="4942940"/>
            <a:ext cx="145469" cy="145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" name="AutoShape 8" descr="https://pic4.zhimg.com/80/v2-1e82df69abf839308d04c6dbff43041f_hd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AutoShape 2" descr="https://img-blog.csdn.net/2018100917221176?watermark/2/text/aHR0cHM6Ly9ibG9nLmNzZG4ubmV0L2xldmlvcGt1/font/5a6L5L2T/fontsize/400/fill/I0JBQkFCMA==/dissolve/70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5" name="流程图: 数据 14"/>
          <p:cNvSpPr/>
          <p:nvPr/>
        </p:nvSpPr>
        <p:spPr>
          <a:xfrm>
            <a:off x="-200025" y="704850"/>
            <a:ext cx="962025" cy="342900"/>
          </a:xfrm>
          <a:prstGeom prst="flowChartInputOutput">
            <a:avLst/>
          </a:prstGeom>
          <a:solidFill>
            <a:srgbClr val="514A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流程图: 数据 15"/>
          <p:cNvSpPr/>
          <p:nvPr/>
        </p:nvSpPr>
        <p:spPr>
          <a:xfrm>
            <a:off x="-352425" y="704849"/>
            <a:ext cx="962025" cy="342900"/>
          </a:xfrm>
          <a:prstGeom prst="flowChartInputOutput">
            <a:avLst/>
          </a:prstGeom>
          <a:solidFill>
            <a:srgbClr val="FC513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695325" y="645467"/>
            <a:ext cx="6267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/>
              <a:t>What is </a:t>
            </a:r>
            <a:r>
              <a:rPr lang="en-US" altLang="zh-CN" sz="2400" b="1" dirty="0" err="1" smtClean="0"/>
              <a:t>tensorflow</a:t>
            </a:r>
            <a:r>
              <a:rPr lang="en-US" altLang="zh-CN" sz="2400" b="1" dirty="0" smtClean="0"/>
              <a:t> serving</a:t>
            </a:r>
            <a:endParaRPr lang="zh-CN" altLang="en-US" sz="2400" b="1" dirty="0"/>
          </a:p>
        </p:txBody>
      </p:sp>
      <p:pic>
        <p:nvPicPr>
          <p:cNvPr id="7170" name="Picture 2" descr="https://cdn-images-1.medium.com/max/800/1*mdVoukO08uhHpmdVeQnTA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190625"/>
            <a:ext cx="7620000" cy="4219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373F1E-1629-4482-91F7-C20E8B640622}" type="slidenum">
              <a:rPr lang="zh-CN" altLang="en-US" smtClean="0"/>
              <a:pPr/>
              <a:t>16</a:t>
            </a:fld>
            <a:r>
              <a:rPr lang="zh-CN" altLang="en-US" smtClean="0"/>
              <a:t> </a:t>
            </a:r>
            <a:r>
              <a:rPr lang="en-US" altLang="zh-CN" smtClean="0"/>
              <a:t>/ 29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78328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8179"/>
    </mc:Choice>
    <mc:Fallback xmlns="">
      <p:transition spd="slow" advTm="128179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日期占位符 1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11DA8608-38E7-41A1-B3BA-02257C94A025}" type="datetime1">
              <a:rPr lang="zh-CN" altLang="en-US" smtClean="0"/>
              <a:t>2019/4/27</a:t>
            </a:fld>
            <a:endParaRPr lang="zh-CN" altLang="en-US" dirty="0"/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CN" smtClean="0"/>
              <a:t>IDIPLAB · UESTC</a:t>
            </a:r>
            <a:endParaRPr lang="en-US" altLang="zh-CN" dirty="0" smtClean="0"/>
          </a:p>
        </p:txBody>
      </p:sp>
      <p:sp>
        <p:nvSpPr>
          <p:cNvPr id="3" name="AutoShape 6" descr="preview"/>
          <p:cNvSpPr>
            <a:spLocks noChangeAspect="1" noChangeArrowheads="1"/>
          </p:cNvSpPr>
          <p:nvPr/>
        </p:nvSpPr>
        <p:spPr bwMode="auto">
          <a:xfrm>
            <a:off x="-2694835" y="4942940"/>
            <a:ext cx="145469" cy="145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" name="AutoShape 8" descr="https://pic4.zhimg.com/80/v2-1e82df69abf839308d04c6dbff43041f_hd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AutoShape 2" descr="https://img-blog.csdn.net/2018100917221176?watermark/2/text/aHR0cHM6Ly9ibG9nLmNzZG4ubmV0L2xldmlvcGt1/font/5a6L5L2T/fontsize/400/fill/I0JBQkFCMA==/dissolve/70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5" name="流程图: 数据 14"/>
          <p:cNvSpPr/>
          <p:nvPr/>
        </p:nvSpPr>
        <p:spPr>
          <a:xfrm>
            <a:off x="-200025" y="704850"/>
            <a:ext cx="962025" cy="342900"/>
          </a:xfrm>
          <a:prstGeom prst="flowChartInputOutput">
            <a:avLst/>
          </a:prstGeom>
          <a:solidFill>
            <a:srgbClr val="514A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172" name="Picture 4" descr="https://cdn-images-1.medium.com/max/1600/1*u1gb4jbIjJmeNDxtkONWXA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2100" y="436308"/>
            <a:ext cx="9067800" cy="6119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流程图: 数据 15"/>
          <p:cNvSpPr/>
          <p:nvPr/>
        </p:nvSpPr>
        <p:spPr>
          <a:xfrm>
            <a:off x="-352425" y="704849"/>
            <a:ext cx="962025" cy="342900"/>
          </a:xfrm>
          <a:prstGeom prst="flowChartInputOutput">
            <a:avLst/>
          </a:prstGeom>
          <a:solidFill>
            <a:srgbClr val="FC513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695325" y="645467"/>
            <a:ext cx="6267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/>
              <a:t>What is </a:t>
            </a:r>
            <a:r>
              <a:rPr lang="en-US" altLang="zh-CN" sz="2400" b="1" dirty="0" err="1" smtClean="0"/>
              <a:t>tensorflow</a:t>
            </a:r>
            <a:r>
              <a:rPr lang="en-US" altLang="zh-CN" sz="2400" b="1" dirty="0" smtClean="0"/>
              <a:t> serving</a:t>
            </a:r>
            <a:endParaRPr lang="zh-CN" altLang="en-US" sz="2400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373F1E-1629-4482-91F7-C20E8B640622}" type="slidenum">
              <a:rPr lang="zh-CN" altLang="en-US" smtClean="0"/>
              <a:pPr/>
              <a:t>17</a:t>
            </a:fld>
            <a:r>
              <a:rPr lang="zh-CN" altLang="en-US" smtClean="0"/>
              <a:t> </a:t>
            </a:r>
            <a:r>
              <a:rPr lang="en-US" altLang="zh-CN" smtClean="0"/>
              <a:t>/ 29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63500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8179"/>
    </mc:Choice>
    <mc:Fallback xmlns="">
      <p:transition spd="slow" advTm="128179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日期占位符 1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5F57EA36-AA11-4B3B-954D-88B7291DFB67}" type="datetime1">
              <a:rPr lang="zh-CN" altLang="en-US" smtClean="0"/>
              <a:t>2019/4/27</a:t>
            </a:fld>
            <a:endParaRPr lang="zh-CN" altLang="en-US" dirty="0"/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CN" smtClean="0"/>
              <a:t>IDIPLAB · UESTC</a:t>
            </a:r>
            <a:endParaRPr lang="en-US" altLang="zh-CN" dirty="0" smtClean="0"/>
          </a:p>
        </p:txBody>
      </p:sp>
      <p:sp>
        <p:nvSpPr>
          <p:cNvPr id="3" name="AutoShape 6" descr="preview"/>
          <p:cNvSpPr>
            <a:spLocks noChangeAspect="1" noChangeArrowheads="1"/>
          </p:cNvSpPr>
          <p:nvPr/>
        </p:nvSpPr>
        <p:spPr bwMode="auto">
          <a:xfrm>
            <a:off x="-2694835" y="4942940"/>
            <a:ext cx="145469" cy="145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" name="AutoShape 8" descr="https://pic4.zhimg.com/80/v2-1e82df69abf839308d04c6dbff43041f_hd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AutoShape 2" descr="https://img-blog.csdn.net/2018100917221176?watermark/2/text/aHR0cHM6Ly9ibG9nLmNzZG4ubmV0L2xldmlvcGt1/font/5a6L5L2T/fontsize/400/fill/I0JBQkFCMA==/dissolve/70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9" name="流程图: 数据 18"/>
          <p:cNvSpPr/>
          <p:nvPr/>
        </p:nvSpPr>
        <p:spPr>
          <a:xfrm>
            <a:off x="-200025" y="704850"/>
            <a:ext cx="962025" cy="342900"/>
          </a:xfrm>
          <a:prstGeom prst="flowChartInputOutput">
            <a:avLst/>
          </a:prstGeom>
          <a:solidFill>
            <a:srgbClr val="514A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流程图: 数据 19"/>
          <p:cNvSpPr/>
          <p:nvPr/>
        </p:nvSpPr>
        <p:spPr>
          <a:xfrm>
            <a:off x="-352425" y="704849"/>
            <a:ext cx="962025" cy="342900"/>
          </a:xfrm>
          <a:prstGeom prst="flowChartInputOutput">
            <a:avLst/>
          </a:prstGeom>
          <a:solidFill>
            <a:srgbClr val="FC513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695325" y="645467"/>
            <a:ext cx="6267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/>
              <a:t>Install </a:t>
            </a:r>
            <a:r>
              <a:rPr lang="en-US" altLang="zh-CN" sz="2400" b="1" dirty="0" err="1" smtClean="0"/>
              <a:t>tensorflow</a:t>
            </a:r>
            <a:r>
              <a:rPr lang="en-US" altLang="zh-CN" sz="2400" b="1" dirty="0" smtClean="0"/>
              <a:t> serving</a:t>
            </a:r>
            <a:endParaRPr lang="zh-CN" altLang="en-US" sz="2400" b="1" dirty="0"/>
          </a:p>
        </p:txBody>
      </p:sp>
      <p:pic>
        <p:nvPicPr>
          <p:cNvPr id="9219" name="Picture 3" descr="https://cdn-images-1.medium.com/max/1280/1*oCzPBR-ZYFGoKHCBEBhgag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0" y="1107132"/>
            <a:ext cx="5943600" cy="5140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/>
          <a:srcRect r="46817"/>
          <a:stretch/>
        </p:blipFill>
        <p:spPr>
          <a:xfrm>
            <a:off x="307975" y="2291386"/>
            <a:ext cx="5411371" cy="2442539"/>
          </a:xfrm>
          <a:prstGeom prst="rect">
            <a:avLst/>
          </a:prstGeom>
        </p:spPr>
      </p:pic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373F1E-1629-4482-91F7-C20E8B640622}" type="slidenum">
              <a:rPr lang="zh-CN" altLang="en-US" smtClean="0"/>
              <a:pPr/>
              <a:t>18</a:t>
            </a:fld>
            <a:r>
              <a:rPr lang="zh-CN" altLang="en-US" smtClean="0"/>
              <a:t> </a:t>
            </a:r>
            <a:r>
              <a:rPr lang="en-US" altLang="zh-CN" smtClean="0"/>
              <a:t>/ 29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85807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8179"/>
    </mc:Choice>
    <mc:Fallback xmlns="">
      <p:transition spd="slow" advTm="128179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日期占位符 1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9603CED-D9FA-4ADC-B0F6-4761F4E4D0E6}" type="datetime1">
              <a:rPr lang="zh-CN" altLang="en-US" smtClean="0"/>
              <a:t>2019/4/27</a:t>
            </a:fld>
            <a:endParaRPr lang="zh-CN" altLang="en-US" dirty="0"/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CN" smtClean="0"/>
              <a:t>IDIPLAB · UESTC</a:t>
            </a:r>
            <a:endParaRPr lang="en-US" altLang="zh-CN" dirty="0" smtClean="0"/>
          </a:p>
        </p:txBody>
      </p:sp>
      <p:sp>
        <p:nvSpPr>
          <p:cNvPr id="3" name="AutoShape 6" descr="preview"/>
          <p:cNvSpPr>
            <a:spLocks noChangeAspect="1" noChangeArrowheads="1"/>
          </p:cNvSpPr>
          <p:nvPr/>
        </p:nvSpPr>
        <p:spPr bwMode="auto">
          <a:xfrm>
            <a:off x="-2694835" y="4942940"/>
            <a:ext cx="145469" cy="145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" name="AutoShape 8" descr="https://pic4.zhimg.com/80/v2-1e82df69abf839308d04c6dbff43041f_hd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AutoShape 2" descr="https://img-blog.csdn.net/2018100917221176?watermark/2/text/aHR0cHM6Ly9ibG9nLmNzZG4ubmV0L2xldmlvcGt1/font/5a6L5L2T/fontsize/400/fill/I0JBQkFCMA==/dissolve/70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5" name="流程图: 数据 14"/>
          <p:cNvSpPr/>
          <p:nvPr/>
        </p:nvSpPr>
        <p:spPr>
          <a:xfrm>
            <a:off x="-200025" y="704850"/>
            <a:ext cx="962025" cy="342900"/>
          </a:xfrm>
          <a:prstGeom prst="flowChartInputOutput">
            <a:avLst/>
          </a:prstGeom>
          <a:solidFill>
            <a:srgbClr val="514A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流程图: 数据 15"/>
          <p:cNvSpPr/>
          <p:nvPr/>
        </p:nvSpPr>
        <p:spPr>
          <a:xfrm>
            <a:off x="-352425" y="704849"/>
            <a:ext cx="962025" cy="342900"/>
          </a:xfrm>
          <a:prstGeom prst="flowChartInputOutput">
            <a:avLst/>
          </a:prstGeom>
          <a:solidFill>
            <a:srgbClr val="FC513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695325" y="645467"/>
            <a:ext cx="6267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/>
              <a:t>What is simple </a:t>
            </a:r>
            <a:r>
              <a:rPr lang="en-US" altLang="zh-CN" sz="2400" b="1" dirty="0" err="1" smtClean="0"/>
              <a:t>tensorflow</a:t>
            </a:r>
            <a:r>
              <a:rPr lang="en-US" altLang="zh-CN" sz="2400" b="1" dirty="0" smtClean="0"/>
              <a:t> serving</a:t>
            </a:r>
            <a:endParaRPr lang="zh-CN" altLang="en-US" sz="2400" b="1" dirty="0"/>
          </a:p>
        </p:txBody>
      </p:sp>
      <p:pic>
        <p:nvPicPr>
          <p:cNvPr id="10242" name="Picture 2" descr="https://github.com/tobegit3hub/simple_tensorflow_serving/raw/master/images/simple_tensorflow_serving_introduction.jpe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5287" y="1278036"/>
            <a:ext cx="8861425" cy="4984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373F1E-1629-4482-91F7-C20E8B640622}" type="slidenum">
              <a:rPr lang="zh-CN" altLang="en-US" smtClean="0"/>
              <a:pPr/>
              <a:t>19</a:t>
            </a:fld>
            <a:r>
              <a:rPr lang="zh-CN" altLang="en-US" smtClean="0"/>
              <a:t> </a:t>
            </a:r>
            <a:r>
              <a:rPr lang="en-US" altLang="zh-CN" smtClean="0"/>
              <a:t>/ 29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61550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8179"/>
    </mc:Choice>
    <mc:Fallback xmlns="">
      <p:transition spd="slow" advTm="128179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441371" y="1583879"/>
            <a:ext cx="43434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4000" b="1" dirty="0" smtClean="0"/>
              <a:t>Overview</a:t>
            </a:r>
          </a:p>
          <a:p>
            <a:pPr>
              <a:lnSpc>
                <a:spcPct val="150000"/>
              </a:lnSpc>
            </a:pPr>
            <a:r>
              <a:rPr lang="en-US" altLang="zh-CN" sz="4000" b="1" dirty="0" smtClean="0"/>
              <a:t>Yolo_v3</a:t>
            </a:r>
          </a:p>
          <a:p>
            <a:pPr>
              <a:lnSpc>
                <a:spcPct val="150000"/>
              </a:lnSpc>
            </a:pPr>
            <a:r>
              <a:rPr lang="en-US" altLang="zh-CN" sz="4000" b="1" dirty="0" smtClean="0"/>
              <a:t>CNN Deploy</a:t>
            </a:r>
          </a:p>
          <a:p>
            <a:pPr>
              <a:lnSpc>
                <a:spcPct val="150000"/>
              </a:lnSpc>
            </a:pPr>
            <a:r>
              <a:rPr lang="en-US" altLang="zh-CN" sz="4000" b="1" dirty="0" smtClean="0"/>
              <a:t>Conclusion</a:t>
            </a:r>
            <a:endParaRPr lang="zh-CN" altLang="en-US" sz="4000" b="1" dirty="0"/>
          </a:p>
        </p:txBody>
      </p:sp>
      <p:sp>
        <p:nvSpPr>
          <p:cNvPr id="5" name="圆角矩形 4"/>
          <p:cNvSpPr/>
          <p:nvPr/>
        </p:nvSpPr>
        <p:spPr>
          <a:xfrm>
            <a:off x="3990975" y="2014538"/>
            <a:ext cx="114300" cy="3128962"/>
          </a:xfrm>
          <a:prstGeom prst="roundRect">
            <a:avLst/>
          </a:prstGeom>
          <a:solidFill>
            <a:srgbClr val="54823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日期占位符 1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6270A97D-D0A9-476E-A945-3F2BC9057263}" type="datetime1">
              <a:rPr lang="zh-CN" altLang="en-US" smtClean="0"/>
              <a:t>2019/4/27</a:t>
            </a:fld>
            <a:endParaRPr lang="zh-CN" altLang="en-US" dirty="0"/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CN" smtClean="0"/>
              <a:t>IDIPLAB · UESTC</a:t>
            </a:r>
            <a:endParaRPr lang="en-US" altLang="zh-CN" dirty="0" smtClean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373F1E-1629-4482-91F7-C20E8B640622}" type="slidenum">
              <a:rPr lang="zh-CN" altLang="en-US" smtClean="0"/>
              <a:pPr/>
              <a:t>2</a:t>
            </a:fld>
            <a:r>
              <a:rPr lang="zh-CN" altLang="en-US" smtClean="0"/>
              <a:t> </a:t>
            </a:r>
            <a:r>
              <a:rPr lang="en-US" altLang="zh-CN" smtClean="0"/>
              <a:t>/ 29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90100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753"/>
    </mc:Choice>
    <mc:Fallback xmlns="">
      <p:transition spd="slow" advTm="20753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日期占位符 1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E577618-3C30-492E-8ADD-9443A70B5652}" type="datetime1">
              <a:rPr lang="zh-CN" altLang="en-US" smtClean="0"/>
              <a:t>2019/4/27</a:t>
            </a:fld>
            <a:endParaRPr lang="zh-CN" altLang="en-US" dirty="0"/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CN" smtClean="0"/>
              <a:t>IDIPLAB · UESTC</a:t>
            </a:r>
            <a:endParaRPr lang="en-US" altLang="zh-CN" dirty="0" smtClean="0"/>
          </a:p>
        </p:txBody>
      </p:sp>
      <p:sp>
        <p:nvSpPr>
          <p:cNvPr id="3" name="AutoShape 6" descr="preview"/>
          <p:cNvSpPr>
            <a:spLocks noChangeAspect="1" noChangeArrowheads="1"/>
          </p:cNvSpPr>
          <p:nvPr/>
        </p:nvSpPr>
        <p:spPr bwMode="auto">
          <a:xfrm>
            <a:off x="-2694835" y="4942940"/>
            <a:ext cx="145469" cy="145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" name="AutoShape 8" descr="https://pic4.zhimg.com/80/v2-1e82df69abf839308d04c6dbff43041f_hd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AutoShape 2" descr="https://img-blog.csdn.net/2018100917221176?watermark/2/text/aHR0cHM6Ly9ibG9nLmNzZG4ubmV0L2xldmlvcGt1/font/5a6L5L2T/fontsize/400/fill/I0JBQkFCMA==/dissolve/70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9" name="流程图: 数据 18"/>
          <p:cNvSpPr/>
          <p:nvPr/>
        </p:nvSpPr>
        <p:spPr>
          <a:xfrm>
            <a:off x="-200025" y="704850"/>
            <a:ext cx="962025" cy="342900"/>
          </a:xfrm>
          <a:prstGeom prst="flowChartInputOutput">
            <a:avLst/>
          </a:prstGeom>
          <a:solidFill>
            <a:srgbClr val="514A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流程图: 数据 19"/>
          <p:cNvSpPr/>
          <p:nvPr/>
        </p:nvSpPr>
        <p:spPr>
          <a:xfrm>
            <a:off x="-352425" y="704849"/>
            <a:ext cx="962025" cy="342900"/>
          </a:xfrm>
          <a:prstGeom prst="flowChartInputOutput">
            <a:avLst/>
          </a:prstGeom>
          <a:solidFill>
            <a:srgbClr val="FC513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695325" y="645467"/>
            <a:ext cx="6267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err="1"/>
              <a:t>Tensorflow</a:t>
            </a:r>
            <a:r>
              <a:rPr lang="en-US" altLang="zh-CN" sz="2400" b="1" dirty="0"/>
              <a:t> detection model zoo</a:t>
            </a:r>
            <a:endParaRPr lang="zh-CN" altLang="en-US" sz="2400" b="1" dirty="0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2"/>
          <a:srcRect b="50051"/>
          <a:stretch/>
        </p:blipFill>
        <p:spPr>
          <a:xfrm>
            <a:off x="7014921" y="468842"/>
            <a:ext cx="4716703" cy="6054195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376238" y="6011459"/>
            <a:ext cx="658653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/>
              <a:t>https://github.com/tensorflow/models/blob/master/research/object_detection/g3doc/detection_model_zoo.md</a:t>
            </a:r>
          </a:p>
        </p:txBody>
      </p:sp>
      <p:sp>
        <p:nvSpPr>
          <p:cNvPr id="18" name="矩形 17"/>
          <p:cNvSpPr/>
          <p:nvPr/>
        </p:nvSpPr>
        <p:spPr>
          <a:xfrm>
            <a:off x="460375" y="2413337"/>
            <a:ext cx="62738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 </a:t>
            </a:r>
            <a:r>
              <a:rPr lang="en-US" altLang="zh-CN" dirty="0" smtClean="0"/>
              <a:t>       We </a:t>
            </a:r>
            <a:r>
              <a:rPr lang="en-US" altLang="zh-CN" dirty="0"/>
              <a:t>provide a collection of </a:t>
            </a:r>
            <a:r>
              <a:rPr lang="en-US" altLang="zh-CN" dirty="0">
                <a:solidFill>
                  <a:srgbClr val="FF0000"/>
                </a:solidFill>
              </a:rPr>
              <a:t>detection models pre-trained </a:t>
            </a:r>
            <a:r>
              <a:rPr lang="en-US" altLang="zh-CN" dirty="0"/>
              <a:t>on the COCO dataset, the </a:t>
            </a:r>
            <a:r>
              <a:rPr lang="en-US" altLang="zh-CN" dirty="0" err="1"/>
              <a:t>Kitti</a:t>
            </a:r>
            <a:r>
              <a:rPr lang="en-US" altLang="zh-CN" dirty="0"/>
              <a:t> dataset, the Open Images dataset, the AVA v2.1 dataset and the </a:t>
            </a:r>
            <a:r>
              <a:rPr lang="en-US" altLang="zh-CN" dirty="0" err="1"/>
              <a:t>iNaturalist</a:t>
            </a:r>
            <a:r>
              <a:rPr lang="en-US" altLang="zh-CN" dirty="0"/>
              <a:t> Species Detection Dataset. These models can be useful for out-of-the-box inference if you are interested in categories already in those datasets. They are also useful for initializing your models when training on novel datasets.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373F1E-1629-4482-91F7-C20E8B640622}" type="slidenum">
              <a:rPr lang="zh-CN" altLang="en-US" smtClean="0"/>
              <a:pPr/>
              <a:t>20</a:t>
            </a:fld>
            <a:r>
              <a:rPr lang="zh-CN" altLang="en-US" smtClean="0"/>
              <a:t> </a:t>
            </a:r>
            <a:r>
              <a:rPr lang="en-US" altLang="zh-CN" smtClean="0"/>
              <a:t>/ 29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51826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8179"/>
    </mc:Choice>
    <mc:Fallback xmlns="">
      <p:transition spd="slow" advTm="128179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日期占位符 1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0FAA14B-5B66-466B-9A72-5518A7D13DF3}" type="datetime1">
              <a:rPr lang="zh-CN" altLang="en-US" smtClean="0"/>
              <a:t>2019/4/27</a:t>
            </a:fld>
            <a:endParaRPr lang="zh-CN" altLang="en-US" dirty="0"/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CN" smtClean="0"/>
              <a:t>IDIPLAB · UESTC</a:t>
            </a:r>
            <a:endParaRPr lang="en-US" altLang="zh-CN" dirty="0" smtClean="0"/>
          </a:p>
        </p:txBody>
      </p:sp>
      <p:sp>
        <p:nvSpPr>
          <p:cNvPr id="3" name="AutoShape 6" descr="preview"/>
          <p:cNvSpPr>
            <a:spLocks noChangeAspect="1" noChangeArrowheads="1"/>
          </p:cNvSpPr>
          <p:nvPr/>
        </p:nvSpPr>
        <p:spPr bwMode="auto">
          <a:xfrm>
            <a:off x="-2694835" y="4942940"/>
            <a:ext cx="145469" cy="145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" name="AutoShape 8" descr="https://pic4.zhimg.com/80/v2-1e82df69abf839308d04c6dbff43041f_hd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AutoShape 2" descr="https://img-blog.csdn.net/2018100917221176?watermark/2/text/aHR0cHM6Ly9ibG9nLmNzZG4ubmV0L2xldmlvcGt1/font/5a6L5L2T/fontsize/400/fill/I0JBQkFCMA==/dissolve/70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9" name="流程图: 数据 18"/>
          <p:cNvSpPr/>
          <p:nvPr/>
        </p:nvSpPr>
        <p:spPr>
          <a:xfrm>
            <a:off x="-200025" y="704850"/>
            <a:ext cx="962025" cy="342900"/>
          </a:xfrm>
          <a:prstGeom prst="flowChartInputOutput">
            <a:avLst/>
          </a:prstGeom>
          <a:solidFill>
            <a:srgbClr val="514A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流程图: 数据 19"/>
          <p:cNvSpPr/>
          <p:nvPr/>
        </p:nvSpPr>
        <p:spPr>
          <a:xfrm>
            <a:off x="-352425" y="704849"/>
            <a:ext cx="962025" cy="342900"/>
          </a:xfrm>
          <a:prstGeom prst="flowChartInputOutput">
            <a:avLst/>
          </a:prstGeom>
          <a:solidFill>
            <a:srgbClr val="FC513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695325" y="645467"/>
            <a:ext cx="6267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/>
              <a:t>Deploy to </a:t>
            </a:r>
            <a:r>
              <a:rPr lang="en-US" altLang="zh-CN" sz="2400" b="1" dirty="0" err="1" smtClean="0"/>
              <a:t>tensorflow</a:t>
            </a:r>
            <a:r>
              <a:rPr lang="en-US" altLang="zh-CN" sz="2400" b="1" dirty="0" smtClean="0"/>
              <a:t> serving with </a:t>
            </a:r>
            <a:r>
              <a:rPr lang="en-US" altLang="zh-CN" sz="2400" b="1" dirty="0" err="1" smtClean="0"/>
              <a:t>docker</a:t>
            </a:r>
            <a:endParaRPr lang="zh-CN" altLang="en-US" sz="2400" b="1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326091"/>
            <a:ext cx="6667500" cy="189547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025" y="3644372"/>
            <a:ext cx="6696075" cy="2514600"/>
          </a:xfrm>
          <a:prstGeom prst="rect">
            <a:avLst/>
          </a:prstGeom>
        </p:spPr>
      </p:pic>
      <p:pic>
        <p:nvPicPr>
          <p:cNvPr id="11266" name="Picture 2" descr="https://cdn-images-1.medium.com/max/800/1*7rMW1PVA7g6Sbh4w8xFtUg.jpe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0474" y="3730360"/>
            <a:ext cx="3898899" cy="2597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0474" y="937684"/>
            <a:ext cx="3898899" cy="2597267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609600" y="6266774"/>
            <a:ext cx="6619875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dirty="0">
                <a:hlinkClick r:id="rId6"/>
              </a:rPr>
              <a:t>https://towardsdatascience.com/deploy-your-machine-learning-models-with-tensorflow-serving-and-kubernetes-9d9e78e569db</a:t>
            </a:r>
            <a:endParaRPr lang="zh-CN" altLang="en-US" sz="900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373F1E-1629-4482-91F7-C20E8B640622}" type="slidenum">
              <a:rPr lang="zh-CN" altLang="en-US" smtClean="0"/>
              <a:pPr/>
              <a:t>21</a:t>
            </a:fld>
            <a:r>
              <a:rPr lang="zh-CN" altLang="en-US" smtClean="0"/>
              <a:t> </a:t>
            </a:r>
            <a:r>
              <a:rPr lang="en-US" altLang="zh-CN" smtClean="0"/>
              <a:t>/ 29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40275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8179"/>
    </mc:Choice>
    <mc:Fallback xmlns="">
      <p:transition spd="slow" advTm="1281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2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日期占位符 1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8D0265C-19EB-4C8E-B477-E8C51D3AD8E7}" type="datetime1">
              <a:rPr lang="zh-CN" altLang="en-US" smtClean="0"/>
              <a:t>2019/4/27</a:t>
            </a:fld>
            <a:endParaRPr lang="zh-CN" altLang="en-US" dirty="0"/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CN" smtClean="0"/>
              <a:t>IDIPLAB · UESTC</a:t>
            </a:r>
            <a:endParaRPr lang="en-US" altLang="zh-CN" dirty="0" smtClean="0"/>
          </a:p>
        </p:txBody>
      </p:sp>
      <p:sp>
        <p:nvSpPr>
          <p:cNvPr id="3" name="AutoShape 6" descr="preview"/>
          <p:cNvSpPr>
            <a:spLocks noChangeAspect="1" noChangeArrowheads="1"/>
          </p:cNvSpPr>
          <p:nvPr/>
        </p:nvSpPr>
        <p:spPr bwMode="auto">
          <a:xfrm>
            <a:off x="-2694835" y="4942940"/>
            <a:ext cx="145469" cy="145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" name="AutoShape 8" descr="https://pic4.zhimg.com/80/v2-1e82df69abf839308d04c6dbff43041f_hd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AutoShape 2" descr="https://img-blog.csdn.net/2018100917221176?watermark/2/text/aHR0cHM6Ly9ibG9nLmNzZG4ubmV0L2xldmlvcGt1/font/5a6L5L2T/fontsize/400/fill/I0JBQkFCMA==/dissolve/70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9" name="流程图: 数据 18"/>
          <p:cNvSpPr/>
          <p:nvPr/>
        </p:nvSpPr>
        <p:spPr>
          <a:xfrm>
            <a:off x="-200025" y="704850"/>
            <a:ext cx="962025" cy="342900"/>
          </a:xfrm>
          <a:prstGeom prst="flowChartInputOutput">
            <a:avLst/>
          </a:prstGeom>
          <a:solidFill>
            <a:srgbClr val="514A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流程图: 数据 19"/>
          <p:cNvSpPr/>
          <p:nvPr/>
        </p:nvSpPr>
        <p:spPr>
          <a:xfrm>
            <a:off x="-352425" y="704849"/>
            <a:ext cx="962025" cy="342900"/>
          </a:xfrm>
          <a:prstGeom prst="flowChartInputOutput">
            <a:avLst/>
          </a:prstGeom>
          <a:solidFill>
            <a:srgbClr val="FC513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695325" y="645467"/>
            <a:ext cx="6267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/>
              <a:t>port</a:t>
            </a:r>
            <a:endParaRPr lang="zh-CN" altLang="en-US" sz="2400" b="1" dirty="0"/>
          </a:p>
        </p:txBody>
      </p:sp>
      <p:sp>
        <p:nvSpPr>
          <p:cNvPr id="6" name="矩形 5"/>
          <p:cNvSpPr/>
          <p:nvPr/>
        </p:nvSpPr>
        <p:spPr>
          <a:xfrm>
            <a:off x="556460" y="1069031"/>
            <a:ext cx="1107907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lang="zh-CN" altLang="en-US" dirty="0"/>
              <a:t>端口号</a:t>
            </a:r>
            <a:r>
              <a:rPr lang="en-US" altLang="zh-CN" dirty="0"/>
              <a:t>---</a:t>
            </a:r>
            <a:r>
              <a:rPr lang="zh-CN" altLang="en-US" dirty="0"/>
              <a:t>具有网络功能的应用软件的标识号。注意，端口号是不固定的，即可以由用户手工可以分配（当然，一般在软件编写时就已经定义）。当然，有很多应用软件有公认的默认的端口，比如</a:t>
            </a:r>
            <a:r>
              <a:rPr lang="en-US" altLang="zh-CN" dirty="0"/>
              <a:t>FTP</a:t>
            </a:r>
            <a:r>
              <a:rPr lang="zh-CN" altLang="en-US" dirty="0"/>
              <a:t>：</a:t>
            </a:r>
            <a:r>
              <a:rPr lang="en-US" altLang="zh-CN" dirty="0"/>
              <a:t>20</a:t>
            </a:r>
            <a:r>
              <a:rPr lang="zh-CN" altLang="en-US" dirty="0"/>
              <a:t>和</a:t>
            </a:r>
            <a:r>
              <a:rPr lang="en-US" altLang="zh-CN" dirty="0"/>
              <a:t>21</a:t>
            </a:r>
            <a:r>
              <a:rPr lang="zh-CN" altLang="en-US" dirty="0"/>
              <a:t>，</a:t>
            </a:r>
            <a:r>
              <a:rPr lang="en-US" altLang="zh-CN" dirty="0"/>
              <a:t>HTTP</a:t>
            </a:r>
            <a:r>
              <a:rPr lang="zh-CN" altLang="en-US" dirty="0"/>
              <a:t>：</a:t>
            </a:r>
            <a:r>
              <a:rPr lang="en-US" altLang="zh-CN" dirty="0"/>
              <a:t>80</a:t>
            </a:r>
            <a:r>
              <a:rPr lang="zh-CN" altLang="en-US" dirty="0"/>
              <a:t>，</a:t>
            </a:r>
            <a:r>
              <a:rPr lang="en-US" altLang="zh-CN" dirty="0"/>
              <a:t>TELNET</a:t>
            </a:r>
            <a:r>
              <a:rPr lang="zh-CN" altLang="en-US" dirty="0"/>
              <a:t>：</a:t>
            </a:r>
            <a:r>
              <a:rPr lang="en-US" altLang="zh-CN" dirty="0"/>
              <a:t>23</a:t>
            </a:r>
            <a:r>
              <a:rPr lang="zh-CN" altLang="en-US" dirty="0"/>
              <a:t>等等。一个软件可以拥有多个端口号，这证明这个软件拥有不止一个网络功能。</a:t>
            </a:r>
            <a:br>
              <a:rPr lang="zh-CN" altLang="en-US" dirty="0"/>
            </a:br>
            <a:r>
              <a:rPr lang="zh-CN" altLang="en-US" dirty="0"/>
              <a:t>        </a:t>
            </a:r>
            <a:r>
              <a:rPr lang="en-US" altLang="zh-CN" dirty="0"/>
              <a:t>0-1023</a:t>
            </a:r>
            <a:r>
              <a:rPr lang="zh-CN" altLang="en-US" dirty="0"/>
              <a:t>是公认端口号，即已经公认定义或为将要公认定义的软件保留的，而</a:t>
            </a:r>
            <a:r>
              <a:rPr lang="en-US" altLang="zh-CN" dirty="0"/>
              <a:t>1024-65535</a:t>
            </a:r>
            <a:r>
              <a:rPr lang="zh-CN" altLang="en-US" dirty="0"/>
              <a:t>是并没有公共定义的端口号，用户可以自己定义这些端口的作用。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8015371" y="3178816"/>
            <a:ext cx="2292350" cy="646331"/>
          </a:xfrm>
          <a:prstGeom prst="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b="1" dirty="0" smtClean="0"/>
              <a:t>路由器</a:t>
            </a:r>
            <a:r>
              <a:rPr lang="en-US" altLang="zh-CN" b="1" dirty="0" smtClean="0"/>
              <a:t>ip:192.168.1.1</a:t>
            </a:r>
          </a:p>
          <a:p>
            <a:r>
              <a:rPr lang="zh-CN" altLang="en-US" b="1" dirty="0"/>
              <a:t>密</a:t>
            </a:r>
            <a:r>
              <a:rPr lang="zh-CN" altLang="en-US" b="1" dirty="0" smtClean="0"/>
              <a:t>码</a:t>
            </a:r>
            <a:r>
              <a:rPr lang="en-US" altLang="zh-CN" b="1" dirty="0" smtClean="0"/>
              <a:t>:</a:t>
            </a:r>
            <a:r>
              <a:rPr lang="en-US" altLang="zh-CN" b="1" dirty="0" err="1" smtClean="0"/>
              <a:t>gispalab</a:t>
            </a:r>
            <a:endParaRPr lang="zh-CN" altLang="en-US" b="1" dirty="0"/>
          </a:p>
        </p:txBody>
      </p:sp>
      <p:grpSp>
        <p:nvGrpSpPr>
          <p:cNvPr id="16" name="组合 15"/>
          <p:cNvGrpSpPr/>
          <p:nvPr/>
        </p:nvGrpSpPr>
        <p:grpSpPr>
          <a:xfrm>
            <a:off x="460375" y="2851892"/>
            <a:ext cx="6041357" cy="3451355"/>
            <a:chOff x="3075321" y="2899845"/>
            <a:chExt cx="6041357" cy="3451355"/>
          </a:xfrm>
        </p:grpSpPr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75321" y="2899845"/>
              <a:ext cx="6041357" cy="3451355"/>
            </a:xfrm>
            <a:prstGeom prst="rect">
              <a:avLst/>
            </a:prstGeom>
          </p:spPr>
        </p:pic>
        <p:sp>
          <p:nvSpPr>
            <p:cNvPr id="15" name="矩形 14"/>
            <p:cNvSpPr/>
            <p:nvPr/>
          </p:nvSpPr>
          <p:spPr>
            <a:xfrm>
              <a:off x="4809498" y="3803524"/>
              <a:ext cx="4306553" cy="320157"/>
            </a:xfrm>
            <a:prstGeom prst="rect">
              <a:avLst/>
            </a:prstGeom>
            <a:noFill/>
            <a:ln w="28575">
              <a:solidFill>
                <a:srgbClr val="D7598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7" name="矩形 16"/>
          <p:cNvSpPr/>
          <p:nvPr/>
        </p:nvSpPr>
        <p:spPr>
          <a:xfrm>
            <a:off x="6882564" y="4481275"/>
            <a:ext cx="4752975" cy="923330"/>
          </a:xfrm>
          <a:prstGeom prst="rect">
            <a:avLst/>
          </a:prstGeom>
          <a:ln w="19050">
            <a:solidFill>
              <a:srgbClr val="D7598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zh-CN" altLang="en-US" dirty="0"/>
              <a:t>--server_url "http</a:t>
            </a:r>
            <a:r>
              <a:rPr lang="zh-CN" altLang="en-US" dirty="0" smtClean="0"/>
              <a:t>://</a:t>
            </a:r>
            <a:r>
              <a:rPr lang="en-US" altLang="zh-CN" dirty="0" smtClean="0"/>
              <a:t>202.115.11.73</a:t>
            </a:r>
            <a:r>
              <a:rPr lang="zh-CN" altLang="en-US" dirty="0" smtClean="0"/>
              <a:t>:91/v1/models/faster_rcnn_resnet:predict</a:t>
            </a:r>
            <a:r>
              <a:rPr lang="zh-CN" altLang="en-US" dirty="0"/>
              <a:t>"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373F1E-1629-4482-91F7-C20E8B640622}" type="slidenum">
              <a:rPr lang="zh-CN" altLang="en-US" smtClean="0"/>
              <a:pPr/>
              <a:t>22</a:t>
            </a:fld>
            <a:r>
              <a:rPr lang="zh-CN" altLang="en-US" smtClean="0"/>
              <a:t> </a:t>
            </a:r>
            <a:r>
              <a:rPr lang="en-US" altLang="zh-CN" smtClean="0"/>
              <a:t>/ 29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57747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8179"/>
    </mc:Choice>
    <mc:Fallback xmlns="">
      <p:transition spd="slow" advTm="128179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日期占位符 1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75EAE12-BA9F-4A75-AF46-EEA1941857F1}" type="datetime1">
              <a:rPr lang="zh-CN" altLang="en-US" smtClean="0"/>
              <a:t>2019/4/27</a:t>
            </a:fld>
            <a:endParaRPr lang="zh-CN" altLang="en-US" dirty="0"/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CN" smtClean="0"/>
              <a:t>IDIPLAB · UESTC</a:t>
            </a:r>
            <a:endParaRPr lang="en-US" altLang="zh-CN" dirty="0" smtClean="0"/>
          </a:p>
        </p:txBody>
      </p:sp>
      <p:sp>
        <p:nvSpPr>
          <p:cNvPr id="3" name="AutoShape 6" descr="preview"/>
          <p:cNvSpPr>
            <a:spLocks noChangeAspect="1" noChangeArrowheads="1"/>
          </p:cNvSpPr>
          <p:nvPr/>
        </p:nvSpPr>
        <p:spPr bwMode="auto">
          <a:xfrm>
            <a:off x="-2694835" y="4942940"/>
            <a:ext cx="145469" cy="145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" name="AutoShape 8" descr="https://pic4.zhimg.com/80/v2-1e82df69abf839308d04c6dbff43041f_hd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AutoShape 2" descr="https://img-blog.csdn.net/2018100917221176?watermark/2/text/aHR0cHM6Ly9ibG9nLmNzZG4ubmV0L2xldmlvcGt1/font/5a6L5L2T/fontsize/400/fill/I0JBQkFCMA==/dissolve/70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9" name="流程图: 数据 18"/>
          <p:cNvSpPr/>
          <p:nvPr/>
        </p:nvSpPr>
        <p:spPr>
          <a:xfrm>
            <a:off x="-200025" y="704850"/>
            <a:ext cx="962025" cy="342900"/>
          </a:xfrm>
          <a:prstGeom prst="flowChartInputOutput">
            <a:avLst/>
          </a:prstGeom>
          <a:solidFill>
            <a:srgbClr val="514A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流程图: 数据 19"/>
          <p:cNvSpPr/>
          <p:nvPr/>
        </p:nvSpPr>
        <p:spPr>
          <a:xfrm>
            <a:off x="-352425" y="704849"/>
            <a:ext cx="962025" cy="342900"/>
          </a:xfrm>
          <a:prstGeom prst="flowChartInputOutput">
            <a:avLst/>
          </a:prstGeom>
          <a:solidFill>
            <a:srgbClr val="FC513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695325" y="645467"/>
            <a:ext cx="6267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基于</a:t>
            </a:r>
            <a:r>
              <a:rPr lang="zh-CN" altLang="en-US" sz="2400" b="1" dirty="0" smtClean="0"/>
              <a:t>微信小</a:t>
            </a:r>
            <a:r>
              <a:rPr lang="zh-CN" altLang="en-US" sz="2400" b="1" dirty="0"/>
              <a:t>程</a:t>
            </a:r>
            <a:r>
              <a:rPr lang="zh-CN" altLang="en-US" sz="2400" b="1" dirty="0" smtClean="0"/>
              <a:t>序的</a:t>
            </a:r>
            <a:r>
              <a:rPr lang="en-US" altLang="zh-CN" sz="2400" b="1" dirty="0"/>
              <a:t>VQA</a:t>
            </a:r>
            <a:r>
              <a:rPr lang="zh-CN" altLang="en-US" sz="2400" b="1" dirty="0"/>
              <a:t>系统构建</a:t>
            </a:r>
          </a:p>
        </p:txBody>
      </p:sp>
      <p:sp>
        <p:nvSpPr>
          <p:cNvPr id="4" name="矩形 3"/>
          <p:cNvSpPr/>
          <p:nvPr/>
        </p:nvSpPr>
        <p:spPr>
          <a:xfrm>
            <a:off x="609600" y="1263320"/>
            <a:ext cx="858052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 smtClean="0">
                <a:solidFill>
                  <a:srgbClr val="4F4F4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    </a:t>
            </a:r>
            <a:r>
              <a:rPr lang="en-US" altLang="zh-CN" b="1" dirty="0">
                <a:solidFill>
                  <a:srgbClr val="4F4F4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HTTP</a:t>
            </a:r>
            <a:r>
              <a:rPr lang="zh-CN" altLang="en-US" b="1" dirty="0">
                <a:solidFill>
                  <a:srgbClr val="4F4F4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：是互联网上应用最为广泛的一种网络协议，是一个客户端和服务器端请求和应答的标准（</a:t>
            </a:r>
            <a:r>
              <a:rPr lang="en-US" altLang="zh-CN" b="1" dirty="0">
                <a:solidFill>
                  <a:srgbClr val="4F4F4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TCP</a:t>
            </a:r>
            <a:r>
              <a:rPr lang="zh-CN" altLang="en-US" b="1" dirty="0">
                <a:solidFill>
                  <a:srgbClr val="4F4F4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），用于从</a:t>
            </a:r>
            <a:r>
              <a:rPr lang="en-US" altLang="zh-CN" b="1" dirty="0">
                <a:solidFill>
                  <a:srgbClr val="4F4F4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WWW</a:t>
            </a:r>
            <a:r>
              <a:rPr lang="zh-CN" altLang="en-US" b="1" dirty="0">
                <a:solidFill>
                  <a:srgbClr val="4F4F4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服务器传输超文本到本地浏览器的传输协议，它可以使浏览器更加高效，使网络传输减少。</a:t>
            </a:r>
          </a:p>
          <a:p>
            <a:r>
              <a:rPr lang="en-US" altLang="zh-CN" b="1" dirty="0">
                <a:solidFill>
                  <a:srgbClr val="4F4F4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  HTTPS</a:t>
            </a:r>
            <a:r>
              <a:rPr lang="zh-CN" altLang="en-US" b="1" dirty="0">
                <a:solidFill>
                  <a:srgbClr val="4F4F4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：是以安全为目标的</a:t>
            </a:r>
            <a:r>
              <a:rPr lang="en-US" altLang="zh-CN" b="1" dirty="0">
                <a:solidFill>
                  <a:srgbClr val="4F4F4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HTTP</a:t>
            </a:r>
            <a:r>
              <a:rPr lang="zh-CN" altLang="en-US" b="1" dirty="0">
                <a:solidFill>
                  <a:srgbClr val="4F4F4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通道，简单讲是</a:t>
            </a:r>
            <a:r>
              <a:rPr lang="en-US" altLang="zh-CN" b="1" dirty="0">
                <a:solidFill>
                  <a:srgbClr val="4F4F4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HTTP</a:t>
            </a:r>
            <a:r>
              <a:rPr lang="zh-CN" altLang="en-US" b="1" dirty="0">
                <a:solidFill>
                  <a:srgbClr val="4F4F4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的安全版，即</a:t>
            </a:r>
            <a:r>
              <a:rPr lang="en-US" altLang="zh-CN" b="1" dirty="0">
                <a:solidFill>
                  <a:srgbClr val="4F4F4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HTTP</a:t>
            </a:r>
            <a:r>
              <a:rPr lang="zh-CN" altLang="en-US" b="1" dirty="0">
                <a:solidFill>
                  <a:srgbClr val="4F4F4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下加入</a:t>
            </a:r>
            <a:r>
              <a:rPr lang="en-US" altLang="zh-CN" b="1" dirty="0">
                <a:solidFill>
                  <a:srgbClr val="4F4F4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SSL</a:t>
            </a:r>
            <a:r>
              <a:rPr lang="zh-CN" altLang="en-US" b="1" dirty="0">
                <a:solidFill>
                  <a:srgbClr val="4F4F4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层，</a:t>
            </a:r>
            <a:r>
              <a:rPr lang="en-US" altLang="zh-CN" b="1" dirty="0">
                <a:solidFill>
                  <a:srgbClr val="4F4F4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HTTPS</a:t>
            </a:r>
            <a:r>
              <a:rPr lang="zh-CN" altLang="en-US" b="1" dirty="0">
                <a:solidFill>
                  <a:srgbClr val="4F4F4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的安全基础是</a:t>
            </a:r>
            <a:r>
              <a:rPr lang="en-US" altLang="zh-CN" b="1" dirty="0">
                <a:solidFill>
                  <a:srgbClr val="4F4F4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SSL</a:t>
            </a:r>
            <a:r>
              <a:rPr lang="zh-CN" altLang="en-US" b="1" dirty="0">
                <a:solidFill>
                  <a:srgbClr val="4F4F4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，因此加密的详细内容就需要</a:t>
            </a:r>
            <a:r>
              <a:rPr lang="en-US" altLang="zh-CN" b="1" dirty="0">
                <a:solidFill>
                  <a:srgbClr val="4F4F4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SSL</a:t>
            </a:r>
            <a:r>
              <a:rPr lang="zh-CN" altLang="en-US" b="1" dirty="0">
                <a:solidFill>
                  <a:srgbClr val="4F4F4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</a:p>
        </p:txBody>
      </p:sp>
      <p:sp>
        <p:nvSpPr>
          <p:cNvPr id="13" name="矩形 12"/>
          <p:cNvSpPr/>
          <p:nvPr/>
        </p:nvSpPr>
        <p:spPr>
          <a:xfrm>
            <a:off x="695325" y="3256004"/>
            <a:ext cx="858052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 smtClean="0">
                <a:solidFill>
                  <a:srgbClr val="4F4F4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     现已完成基于小程序的</a:t>
            </a:r>
            <a:r>
              <a:rPr lang="en-US" altLang="zh-CN" b="1" dirty="0" smtClean="0">
                <a:solidFill>
                  <a:srgbClr val="4F4F4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VQA</a:t>
            </a:r>
            <a:r>
              <a:rPr lang="zh-CN" altLang="en-US" b="1" dirty="0" smtClean="0">
                <a:solidFill>
                  <a:srgbClr val="4F4F4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系统开发，</a:t>
            </a:r>
            <a:r>
              <a:rPr lang="en-US" altLang="zh-CN" b="1" dirty="0" smtClean="0">
                <a:solidFill>
                  <a:srgbClr val="4F4F4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…</a:t>
            </a:r>
          </a:p>
          <a:p>
            <a:endParaRPr lang="en-US" altLang="zh-CN" b="1" i="0" dirty="0" smtClean="0">
              <a:solidFill>
                <a:srgbClr val="4F4F4F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b="1" i="0" dirty="0" smtClean="0">
                <a:solidFill>
                  <a:srgbClr val="4F4F4F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但小程序的发布必须要求</a:t>
            </a:r>
            <a:r>
              <a:rPr lang="en-US" altLang="zh-CN" b="1" i="0" dirty="0" smtClean="0">
                <a:solidFill>
                  <a:srgbClr val="4F4F4F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HTTPS</a:t>
            </a:r>
            <a:r>
              <a:rPr lang="zh-CN" altLang="en-US" b="1" i="0" dirty="0" smtClean="0">
                <a:solidFill>
                  <a:srgbClr val="4F4F4F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，就必须</a:t>
            </a:r>
            <a:r>
              <a:rPr lang="zh-CN" altLang="en-US" b="1" i="0" dirty="0" smtClean="0">
                <a:solidFill>
                  <a:srgbClr val="FF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花钱</a:t>
            </a:r>
            <a:r>
              <a:rPr lang="zh-CN" altLang="en-US" b="1" i="0" dirty="0" smtClean="0">
                <a:solidFill>
                  <a:srgbClr val="4F4F4F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申请一个域名，并对其加密，所以这、</a:t>
            </a:r>
            <a:endParaRPr lang="en-US" altLang="zh-CN" b="1" i="0" dirty="0" smtClean="0">
              <a:solidFill>
                <a:srgbClr val="4F4F4F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CN" b="1" dirty="0">
              <a:solidFill>
                <a:srgbClr val="4F4F4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b="1" i="0" dirty="0" smtClean="0">
                <a:solidFill>
                  <a:srgbClr val="4F4F4F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部分略过</a:t>
            </a:r>
            <a:r>
              <a:rPr lang="en-US" altLang="zh-CN" b="1" i="0" dirty="0" smtClean="0">
                <a:solidFill>
                  <a:srgbClr val="4F4F4F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…</a:t>
            </a:r>
            <a:endParaRPr lang="zh-CN" altLang="en-US" b="1" i="0" dirty="0">
              <a:solidFill>
                <a:srgbClr val="4F4F4F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373F1E-1629-4482-91F7-C20E8B640622}" type="slidenum">
              <a:rPr lang="zh-CN" altLang="en-US" smtClean="0"/>
              <a:pPr/>
              <a:t>23</a:t>
            </a:fld>
            <a:r>
              <a:rPr lang="zh-CN" altLang="en-US" smtClean="0"/>
              <a:t> </a:t>
            </a:r>
            <a:r>
              <a:rPr lang="en-US" altLang="zh-CN" smtClean="0"/>
              <a:t>/ 29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95609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8179"/>
    </mc:Choice>
    <mc:Fallback xmlns="">
      <p:transition spd="slow" advTm="128179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日期占位符 1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6A1F8B6-0ADF-49E4-9A33-2777E9A0F2FD}" type="datetime1">
              <a:rPr lang="zh-CN" altLang="en-US" smtClean="0"/>
              <a:t>2019/4/27</a:t>
            </a:fld>
            <a:endParaRPr lang="zh-CN" altLang="en-US" dirty="0"/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CN" smtClean="0"/>
              <a:t>IDIPLAB · UESTC</a:t>
            </a:r>
            <a:endParaRPr lang="en-US" altLang="zh-CN" dirty="0" smtClean="0"/>
          </a:p>
        </p:txBody>
      </p:sp>
      <p:sp>
        <p:nvSpPr>
          <p:cNvPr id="3" name="AutoShape 6" descr="preview"/>
          <p:cNvSpPr>
            <a:spLocks noChangeAspect="1" noChangeArrowheads="1"/>
          </p:cNvSpPr>
          <p:nvPr/>
        </p:nvSpPr>
        <p:spPr bwMode="auto">
          <a:xfrm>
            <a:off x="-2694835" y="4942940"/>
            <a:ext cx="145469" cy="145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" name="AutoShape 8" descr="https://pic4.zhimg.com/80/v2-1e82df69abf839308d04c6dbff43041f_hd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AutoShape 2" descr="https://img-blog.csdn.net/2018100917221176?watermark/2/text/aHR0cHM6Ly9ibG9nLmNzZG4ubmV0L2xldmlvcGt1/font/5a6L5L2T/fontsize/400/fill/I0JBQkFCMA==/dissolve/70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9" name="流程图: 数据 18"/>
          <p:cNvSpPr/>
          <p:nvPr/>
        </p:nvSpPr>
        <p:spPr>
          <a:xfrm>
            <a:off x="-200025" y="704850"/>
            <a:ext cx="962025" cy="342900"/>
          </a:xfrm>
          <a:prstGeom prst="flowChartInputOutput">
            <a:avLst/>
          </a:prstGeom>
          <a:solidFill>
            <a:srgbClr val="514A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流程图: 数据 19"/>
          <p:cNvSpPr/>
          <p:nvPr/>
        </p:nvSpPr>
        <p:spPr>
          <a:xfrm>
            <a:off x="-352425" y="704849"/>
            <a:ext cx="962025" cy="342900"/>
          </a:xfrm>
          <a:prstGeom prst="flowChartInputOutput">
            <a:avLst/>
          </a:prstGeom>
          <a:solidFill>
            <a:srgbClr val="FC513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695325" y="645467"/>
            <a:ext cx="6267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基于</a:t>
            </a:r>
            <a:r>
              <a:rPr lang="zh-CN" altLang="en-US" sz="2400" b="1" dirty="0" smtClean="0"/>
              <a:t>微信</a:t>
            </a:r>
            <a:r>
              <a:rPr lang="zh-CN" altLang="en-US" sz="2400" b="1" dirty="0"/>
              <a:t>聊</a:t>
            </a:r>
            <a:r>
              <a:rPr lang="zh-CN" altLang="en-US" sz="2400" b="1" dirty="0" smtClean="0"/>
              <a:t>天窗口的</a:t>
            </a:r>
            <a:r>
              <a:rPr lang="en-US" altLang="zh-CN" sz="2400" b="1" dirty="0"/>
              <a:t>VQA</a:t>
            </a:r>
            <a:r>
              <a:rPr lang="zh-CN" altLang="en-US" sz="2400" b="1" dirty="0"/>
              <a:t>系统构建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325" y="1439862"/>
            <a:ext cx="7258050" cy="3812054"/>
          </a:xfrm>
          <a:prstGeom prst="rect">
            <a:avLst/>
          </a:prstGeom>
        </p:spPr>
      </p:pic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373F1E-1629-4482-91F7-C20E8B640622}" type="slidenum">
              <a:rPr lang="zh-CN" altLang="en-US" smtClean="0"/>
              <a:pPr/>
              <a:t>24</a:t>
            </a:fld>
            <a:r>
              <a:rPr lang="zh-CN" altLang="en-US" smtClean="0"/>
              <a:t> </a:t>
            </a:r>
            <a:r>
              <a:rPr lang="en-US" altLang="zh-CN" smtClean="0"/>
              <a:t>/ 29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78160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8179"/>
    </mc:Choice>
    <mc:Fallback xmlns="">
      <p:transition spd="slow" advTm="128179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441371" y="-115933"/>
            <a:ext cx="33092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 smtClean="0"/>
              <a:t>Yolo_v3</a:t>
            </a:r>
            <a:endParaRPr lang="zh-CN" altLang="en-US" sz="3200" b="1" dirty="0"/>
          </a:p>
        </p:txBody>
      </p:sp>
      <p:sp>
        <p:nvSpPr>
          <p:cNvPr id="12" name="日期占位符 1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A7CD939-886C-412B-82D3-A5B5D36B1D31}" type="datetime1">
              <a:rPr lang="zh-CN" altLang="en-US" smtClean="0"/>
              <a:t>2019/4/27</a:t>
            </a:fld>
            <a:endParaRPr lang="zh-CN" altLang="en-US" dirty="0"/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CN" smtClean="0"/>
              <a:t>IDIPLAB · UESTC</a:t>
            </a:r>
            <a:endParaRPr lang="en-US" altLang="zh-CN" dirty="0" smtClean="0"/>
          </a:p>
        </p:txBody>
      </p:sp>
      <p:sp>
        <p:nvSpPr>
          <p:cNvPr id="3" name="AutoShape 6" descr="preview"/>
          <p:cNvSpPr>
            <a:spLocks noChangeAspect="1" noChangeArrowheads="1"/>
          </p:cNvSpPr>
          <p:nvPr/>
        </p:nvSpPr>
        <p:spPr bwMode="auto">
          <a:xfrm>
            <a:off x="-2694835" y="4942940"/>
            <a:ext cx="145469" cy="145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" name="AutoShape 8" descr="https://pic4.zhimg.com/80/v2-1e82df69abf839308d04c6dbff43041f_hd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AutoShape 2" descr="https://img-blog.csdn.net/2018100917221176?watermark/2/text/aHR0cHM6Ly9ibG9nLmNzZG4ubmV0L2xldmlvcGt1/font/5a6L5L2T/fontsize/400/fill/I0JBQkFCMA==/dissolve/70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/>
          <a:srcRect l="810"/>
          <a:stretch/>
        </p:blipFill>
        <p:spPr>
          <a:xfrm>
            <a:off x="2298699" y="6854"/>
            <a:ext cx="6921501" cy="6851146"/>
          </a:xfrm>
          <a:prstGeom prst="rect">
            <a:avLst/>
          </a:prstGeom>
        </p:spPr>
      </p:pic>
      <p:sp>
        <p:nvSpPr>
          <p:cNvPr id="6" name="灯片编号占位符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373F1E-1629-4482-91F7-C20E8B640622}" type="slidenum">
              <a:rPr lang="zh-CN" altLang="en-US" smtClean="0"/>
              <a:pPr/>
              <a:t>25</a:t>
            </a:fld>
            <a:r>
              <a:rPr lang="zh-CN" altLang="en-US" smtClean="0"/>
              <a:t> </a:t>
            </a:r>
            <a:r>
              <a:rPr lang="en-US" altLang="zh-CN" smtClean="0"/>
              <a:t>/ 29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6479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8179"/>
    </mc:Choice>
    <mc:Fallback xmlns="">
      <p:transition spd="slow" advTm="128179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441371" y="1583879"/>
            <a:ext cx="43434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4000" b="1" dirty="0">
                <a:solidFill>
                  <a:schemeClr val="bg1">
                    <a:lumMod val="85000"/>
                  </a:schemeClr>
                </a:solidFill>
              </a:rPr>
              <a:t>Overview</a:t>
            </a:r>
          </a:p>
          <a:p>
            <a:pPr>
              <a:lnSpc>
                <a:spcPct val="150000"/>
              </a:lnSpc>
            </a:pPr>
            <a:r>
              <a:rPr lang="en-US" altLang="zh-CN" sz="4000" b="1" dirty="0">
                <a:solidFill>
                  <a:schemeClr val="bg1">
                    <a:lumMod val="85000"/>
                  </a:schemeClr>
                </a:solidFill>
              </a:rPr>
              <a:t>Yolo_v3</a:t>
            </a:r>
          </a:p>
          <a:p>
            <a:pPr>
              <a:lnSpc>
                <a:spcPct val="150000"/>
              </a:lnSpc>
            </a:pPr>
            <a:r>
              <a:rPr lang="en-US" altLang="zh-CN" sz="4000" b="1" dirty="0">
                <a:solidFill>
                  <a:schemeClr val="bg1">
                    <a:lumMod val="85000"/>
                  </a:schemeClr>
                </a:solidFill>
              </a:rPr>
              <a:t>CNN Deploy</a:t>
            </a:r>
          </a:p>
          <a:p>
            <a:pPr>
              <a:lnSpc>
                <a:spcPct val="150000"/>
              </a:lnSpc>
            </a:pPr>
            <a:r>
              <a:rPr lang="en-US" altLang="zh-CN" sz="4000" b="1" dirty="0" smtClean="0"/>
              <a:t>Conclusion</a:t>
            </a:r>
            <a:endParaRPr lang="zh-CN" altLang="en-US" sz="4000" b="1" dirty="0"/>
          </a:p>
        </p:txBody>
      </p:sp>
      <p:sp>
        <p:nvSpPr>
          <p:cNvPr id="5" name="圆角矩形 4"/>
          <p:cNvSpPr/>
          <p:nvPr/>
        </p:nvSpPr>
        <p:spPr>
          <a:xfrm>
            <a:off x="3990975" y="2014538"/>
            <a:ext cx="114300" cy="3128962"/>
          </a:xfrm>
          <a:prstGeom prst="roundRect">
            <a:avLst/>
          </a:prstGeom>
          <a:solidFill>
            <a:srgbClr val="54823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日期占位符 1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A70D806-88F3-4C15-BD6C-0CFAE66BB177}" type="datetime1">
              <a:rPr lang="zh-CN" altLang="en-US" smtClean="0"/>
              <a:t>2019/4/27</a:t>
            </a:fld>
            <a:endParaRPr lang="zh-CN" altLang="en-US" dirty="0"/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CN" smtClean="0"/>
              <a:t>IDIPLAB · UESTC</a:t>
            </a:r>
            <a:endParaRPr lang="en-US" altLang="zh-CN" dirty="0" smtClean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373F1E-1629-4482-91F7-C20E8B640622}" type="slidenum">
              <a:rPr lang="zh-CN" altLang="en-US" smtClean="0"/>
              <a:pPr/>
              <a:t>26</a:t>
            </a:fld>
            <a:r>
              <a:rPr lang="zh-CN" altLang="en-US" smtClean="0"/>
              <a:t> </a:t>
            </a:r>
            <a:r>
              <a:rPr lang="en-US" altLang="zh-CN" smtClean="0"/>
              <a:t>/ 29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48923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753"/>
    </mc:Choice>
    <mc:Fallback xmlns="">
      <p:transition spd="slow" advTm="20753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日期占位符 1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B6936A3-B573-4822-9EE3-4D7411F09740}" type="datetime1">
              <a:rPr lang="zh-CN" altLang="en-US" smtClean="0"/>
              <a:t>2019/4/27</a:t>
            </a:fld>
            <a:endParaRPr lang="zh-CN" altLang="en-US" dirty="0"/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CN" smtClean="0"/>
              <a:t>IDIPLAB · UESTC</a:t>
            </a:r>
            <a:endParaRPr lang="en-US" altLang="zh-CN" dirty="0" smtClean="0"/>
          </a:p>
        </p:txBody>
      </p:sp>
      <p:sp>
        <p:nvSpPr>
          <p:cNvPr id="3" name="AutoShape 6" descr="preview"/>
          <p:cNvSpPr>
            <a:spLocks noChangeAspect="1" noChangeArrowheads="1"/>
          </p:cNvSpPr>
          <p:nvPr/>
        </p:nvSpPr>
        <p:spPr bwMode="auto">
          <a:xfrm>
            <a:off x="-2694835" y="4942940"/>
            <a:ext cx="145469" cy="145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" name="AutoShape 8" descr="https://pic4.zhimg.com/80/v2-1e82df69abf839308d04c6dbff43041f_hd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AutoShape 2" descr="https://img-blog.csdn.net/2018100917221176?watermark/2/text/aHR0cHM6Ly9ibG9nLmNzZG4ubmV0L2xldmlvcGt1/font/5a6L5L2T/fontsize/400/fill/I0JBQkFCMA==/dissolve/70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715734" y="1720840"/>
            <a:ext cx="5046891" cy="30469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/>
              <a:t>优化方向：</a:t>
            </a:r>
            <a:endParaRPr lang="en-US" altLang="zh-CN" sz="2400" b="1" dirty="0" smtClean="0"/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2400" b="1" dirty="0"/>
              <a:t>更</a:t>
            </a:r>
            <a:r>
              <a:rPr lang="zh-CN" altLang="en-US" sz="2400" b="1" dirty="0" smtClean="0"/>
              <a:t>好的训练模型</a:t>
            </a:r>
            <a:r>
              <a:rPr lang="en-US" altLang="zh-CN" sz="2400" b="1" dirty="0" smtClean="0"/>
              <a:t>;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2400" b="1" dirty="0" smtClean="0"/>
              <a:t>更好的图</a:t>
            </a:r>
            <a:r>
              <a:rPr lang="zh-CN" altLang="en-US" sz="2400" b="1" dirty="0"/>
              <a:t>片</a:t>
            </a:r>
            <a:r>
              <a:rPr lang="zh-CN" altLang="en-US" sz="2400" b="1" dirty="0" smtClean="0"/>
              <a:t>传输方式</a:t>
            </a:r>
            <a:r>
              <a:rPr lang="en-US" altLang="zh-CN" sz="2400" b="1" dirty="0" smtClean="0"/>
              <a:t>(e.g. base64)</a:t>
            </a:r>
            <a:r>
              <a:rPr lang="zh-CN" altLang="en-US" sz="2400" b="1" dirty="0" smtClean="0"/>
              <a:t>；</a:t>
            </a:r>
            <a:endParaRPr lang="en-US" altLang="zh-CN" sz="2400" b="1" dirty="0" smtClean="0"/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2400" b="1" dirty="0"/>
              <a:t>支</a:t>
            </a:r>
            <a:r>
              <a:rPr lang="zh-CN" altLang="en-US" sz="2400" b="1" dirty="0" smtClean="0"/>
              <a:t>持对视频的处理；</a:t>
            </a:r>
            <a:endParaRPr lang="en-US" altLang="zh-CN" sz="2400" b="1" dirty="0" smtClean="0"/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2400" b="1" dirty="0" smtClean="0"/>
              <a:t>尝试</a:t>
            </a:r>
            <a:r>
              <a:rPr lang="en-US" altLang="zh-CN" sz="2400" b="1" dirty="0" smtClean="0"/>
              <a:t>Simple </a:t>
            </a:r>
            <a:r>
              <a:rPr lang="en-US" altLang="zh-CN" sz="2400" b="1" dirty="0" err="1" smtClean="0"/>
              <a:t>Sensorflow</a:t>
            </a:r>
            <a:r>
              <a:rPr lang="en-US" altLang="zh-CN" sz="2400" b="1" dirty="0" smtClean="0"/>
              <a:t> </a:t>
            </a:r>
            <a:r>
              <a:rPr lang="en-US" altLang="zh-CN" sz="2400" b="1" dirty="0"/>
              <a:t>S</a:t>
            </a:r>
            <a:r>
              <a:rPr lang="en-US" altLang="zh-CN" sz="2400" b="1" dirty="0" smtClean="0"/>
              <a:t>erving;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2400" b="1" dirty="0"/>
              <a:t>代码的规划化整理</a:t>
            </a:r>
            <a:r>
              <a:rPr lang="en-US" altLang="zh-CN" sz="2400" b="1" dirty="0" smtClean="0"/>
              <a:t>;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2400" b="1" dirty="0"/>
              <a:t>目</a:t>
            </a:r>
            <a:r>
              <a:rPr lang="zh-CN" altLang="en-US" sz="2400" b="1" dirty="0" smtClean="0"/>
              <a:t>标检测评价体系</a:t>
            </a:r>
            <a:r>
              <a:rPr lang="en-US" altLang="zh-CN" sz="2400" b="1" dirty="0" smtClean="0"/>
              <a:t>;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zh-CN" sz="2400" b="1" dirty="0" smtClean="0"/>
              <a:t>…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6096000" y="1720840"/>
            <a:ext cx="5380266" cy="30469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/>
              <a:t>用到的开源项目：</a:t>
            </a:r>
            <a:endParaRPr lang="en-US" altLang="zh-CN" sz="2400" b="1" dirty="0" smtClean="0"/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zh-CN" sz="2400" b="1" dirty="0" err="1" smtClean="0"/>
              <a:t>Tensorflow</a:t>
            </a:r>
            <a:endParaRPr lang="en-US" altLang="zh-CN" sz="2400" b="1" dirty="0"/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zh-CN" sz="2400" b="1" dirty="0" err="1" smtClean="0"/>
              <a:t>Tensorflow</a:t>
            </a:r>
            <a:r>
              <a:rPr lang="en-US" altLang="zh-CN" sz="2400" b="1" dirty="0" smtClean="0"/>
              <a:t> serving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zh-CN" sz="2400" b="1" dirty="0" err="1" smtClean="0"/>
              <a:t>Keras</a:t>
            </a:r>
            <a:endParaRPr lang="en-US" altLang="zh-CN" sz="2400" b="1" dirty="0" smtClean="0"/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zh-CN" sz="2400" b="1" dirty="0" err="1" smtClean="0"/>
              <a:t>Docker</a:t>
            </a:r>
            <a:endParaRPr lang="en-US" altLang="zh-CN" sz="2400" b="1" dirty="0"/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zh-CN" sz="2400" b="1" dirty="0" err="1" smtClean="0"/>
              <a:t>Itchat</a:t>
            </a:r>
            <a:endParaRPr lang="en-US" altLang="zh-CN" sz="2400" b="1" dirty="0" smtClean="0"/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zh-CN" sz="2400" b="1" dirty="0" smtClean="0"/>
              <a:t>Ubuntu(Linux)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zh-CN" sz="2400" b="1" dirty="0" smtClean="0"/>
              <a:t>…</a:t>
            </a:r>
            <a:endParaRPr lang="en-US" altLang="zh-CN" sz="2400" b="1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373F1E-1629-4482-91F7-C20E8B640622}" type="slidenum">
              <a:rPr lang="zh-CN" altLang="en-US" smtClean="0"/>
              <a:pPr/>
              <a:t>27</a:t>
            </a:fld>
            <a:r>
              <a:rPr lang="zh-CN" altLang="en-US" smtClean="0"/>
              <a:t> </a:t>
            </a:r>
            <a:r>
              <a:rPr lang="en-US" altLang="zh-CN" smtClean="0"/>
              <a:t>/ 29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01401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8179"/>
    </mc:Choice>
    <mc:Fallback xmlns="">
      <p:transition spd="slow" advTm="128179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日期占位符 1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5F83D39-6729-4505-8B15-7439201CA239}" type="datetime1">
              <a:rPr lang="zh-CN" altLang="en-US" smtClean="0"/>
              <a:t>2019/4/27</a:t>
            </a:fld>
            <a:endParaRPr lang="zh-CN" altLang="en-US" dirty="0"/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CN" smtClean="0"/>
              <a:t>IDIPLAB · UESTC</a:t>
            </a:r>
            <a:endParaRPr lang="en-US" altLang="zh-CN" dirty="0" smtClean="0"/>
          </a:p>
        </p:txBody>
      </p:sp>
      <p:sp>
        <p:nvSpPr>
          <p:cNvPr id="3" name="AutoShape 6" descr="preview"/>
          <p:cNvSpPr>
            <a:spLocks noChangeAspect="1" noChangeArrowheads="1"/>
          </p:cNvSpPr>
          <p:nvPr/>
        </p:nvSpPr>
        <p:spPr bwMode="auto">
          <a:xfrm>
            <a:off x="-2694835" y="4942940"/>
            <a:ext cx="145469" cy="145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" name="AutoShape 8" descr="https://pic4.zhimg.com/80/v2-1e82df69abf839308d04c6dbff43041f_hd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AutoShape 2" descr="https://img-blog.csdn.net/2018100917221176?watermark/2/text/aHR0cHM6Ly9ibG9nLmNzZG4ubmV0L2xldmlvcGt1/font/5a6L5L2T/fontsize/400/fill/I0JBQkFCMA==/dissolve/70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900566" y="2832805"/>
            <a:ext cx="68500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 smtClean="0"/>
              <a:t>感谢互联网！</a:t>
            </a:r>
            <a:endParaRPr lang="en-US" altLang="zh-CN" sz="3600" b="1" dirty="0" smtClean="0"/>
          </a:p>
          <a:p>
            <a:pPr algn="ctr"/>
            <a:r>
              <a:rPr lang="zh-CN" altLang="en-US" sz="3600" b="1" dirty="0" smtClean="0"/>
              <a:t>感谢开源的组织和个人！</a:t>
            </a:r>
            <a:endParaRPr lang="zh-CN" altLang="en-US" sz="3600" b="1" dirty="0"/>
          </a:p>
        </p:txBody>
      </p:sp>
      <p:pic>
        <p:nvPicPr>
          <p:cNvPr id="14338" name="Picture 2" descr="https://upload.wikimedia.org/wikipedia/commons/thumb/4/42/Opensource.svg/800px-Opensource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0628" y="1353703"/>
            <a:ext cx="2641703" cy="3734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373F1E-1629-4482-91F7-C20E8B640622}" type="slidenum">
              <a:rPr lang="zh-CN" altLang="en-US" smtClean="0"/>
              <a:pPr/>
              <a:t>28</a:t>
            </a:fld>
            <a:r>
              <a:rPr lang="zh-CN" altLang="en-US" smtClean="0"/>
              <a:t> </a:t>
            </a:r>
            <a:r>
              <a:rPr lang="en-US" altLang="zh-CN" smtClean="0"/>
              <a:t>/ 29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41079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8179"/>
    </mc:Choice>
    <mc:Fallback xmlns="">
      <p:transition spd="slow" advTm="128179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3359150" y="2847332"/>
            <a:ext cx="54737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spc="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THANKS</a:t>
            </a:r>
            <a:endParaRPr lang="zh-CN" altLang="en-US" sz="7200" spc="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日期占位符 9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9004B4E-F2F5-4E81-8F07-921C71418850}" type="datetime1">
              <a:rPr lang="zh-CN" altLang="en-US" smtClean="0"/>
              <a:t>2019/4/27</a:t>
            </a:fld>
            <a:endParaRPr lang="zh-CN" altLang="en-US" dirty="0"/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CN" smtClean="0"/>
              <a:t>IDIPLAB · UESTC</a:t>
            </a:r>
            <a:endParaRPr lang="en-US" altLang="zh-CN" dirty="0" smtClean="0"/>
          </a:p>
        </p:txBody>
      </p:sp>
      <p:sp>
        <p:nvSpPr>
          <p:cNvPr id="4" name="矩形 3"/>
          <p:cNvSpPr/>
          <p:nvPr/>
        </p:nvSpPr>
        <p:spPr>
          <a:xfrm>
            <a:off x="4315326" y="6153705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/>
              <a:t>https://github.com/LiaoLIDIP/Report-IDIPLab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8600" y="6203818"/>
            <a:ext cx="269105" cy="26910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3" name="矩形 2"/>
          <p:cNvSpPr/>
          <p:nvPr/>
        </p:nvSpPr>
        <p:spPr>
          <a:xfrm>
            <a:off x="3817286" y="2099232"/>
            <a:ext cx="45897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pc="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或许只</a:t>
            </a:r>
            <a:r>
              <a:rPr lang="zh-CN" altLang="en-US" spc="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有</a:t>
            </a:r>
            <a:r>
              <a:rPr lang="zh-CN" altLang="en-US" spc="6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尝试</a:t>
            </a:r>
            <a:r>
              <a:rPr lang="zh-CN" altLang="en-US" spc="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了，才知道</a:t>
            </a:r>
            <a:r>
              <a:rPr lang="zh-CN" altLang="en-US" spc="6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放</a:t>
            </a:r>
            <a:r>
              <a:rPr lang="zh-CN" altLang="en-US" spc="600" dirty="0" smtClean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弃</a:t>
            </a:r>
            <a:r>
              <a:rPr lang="en-US" altLang="zh-CN" spc="600" dirty="0" smtClean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lang="en-US" altLang="zh-CN" spc="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373F1E-1629-4482-91F7-C20E8B640622}" type="slidenum">
              <a:rPr lang="zh-CN" altLang="en-US" smtClean="0"/>
              <a:pPr/>
              <a:t>29</a:t>
            </a:fld>
            <a:r>
              <a:rPr lang="zh-CN" altLang="en-US" smtClean="0"/>
              <a:t> </a:t>
            </a:r>
            <a:r>
              <a:rPr lang="en-US" altLang="zh-CN" smtClean="0"/>
              <a:t>/ 29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27799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13"/>
    </mc:Choice>
    <mc:Fallback xmlns="">
      <p:transition spd="slow" advTm="613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流程图: 数据 4"/>
          <p:cNvSpPr/>
          <p:nvPr/>
        </p:nvSpPr>
        <p:spPr>
          <a:xfrm>
            <a:off x="-200025" y="704850"/>
            <a:ext cx="962025" cy="342900"/>
          </a:xfrm>
          <a:prstGeom prst="flowChartInputOutput">
            <a:avLst/>
          </a:prstGeom>
          <a:solidFill>
            <a:srgbClr val="514A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695326" y="645467"/>
            <a:ext cx="38671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/>
              <a:t>What will you </a:t>
            </a:r>
            <a:r>
              <a:rPr lang="en-US" altLang="zh-CN" sz="2400" b="1" dirty="0"/>
              <a:t>learn</a:t>
            </a:r>
            <a:endParaRPr lang="zh-CN" altLang="en-US" sz="2400" b="1" dirty="0"/>
          </a:p>
        </p:txBody>
      </p:sp>
      <p:sp>
        <p:nvSpPr>
          <p:cNvPr id="13" name="流程图: 数据 12"/>
          <p:cNvSpPr/>
          <p:nvPr/>
        </p:nvSpPr>
        <p:spPr>
          <a:xfrm>
            <a:off x="-352425" y="704849"/>
            <a:ext cx="962025" cy="342900"/>
          </a:xfrm>
          <a:prstGeom prst="flowChartInputOutput">
            <a:avLst/>
          </a:prstGeom>
          <a:solidFill>
            <a:srgbClr val="FC513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日期占位符 16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1BFCE697-9DBC-4E5B-AC01-281683D1560C}" type="datetime1">
              <a:rPr lang="zh-CN" altLang="en-US" smtClean="0"/>
              <a:t>2019/4/27</a:t>
            </a:fld>
            <a:endParaRPr lang="zh-CN" altLang="en-US" dirty="0"/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CN" smtClean="0"/>
              <a:t>IDIPLAB · UESTC</a:t>
            </a:r>
            <a:endParaRPr lang="en-US" altLang="zh-CN" dirty="0" smtClean="0"/>
          </a:p>
        </p:txBody>
      </p:sp>
      <p:sp>
        <p:nvSpPr>
          <p:cNvPr id="10" name="文本框 9"/>
          <p:cNvSpPr txBox="1"/>
          <p:nvPr/>
        </p:nvSpPr>
        <p:spPr>
          <a:xfrm>
            <a:off x="1458829" y="1402894"/>
            <a:ext cx="8843210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2000" b="1" dirty="0" smtClean="0"/>
              <a:t>Yolo_v3</a:t>
            </a:r>
            <a:r>
              <a:rPr lang="zh-CN" altLang="en-US" sz="2000" b="1" dirty="0" smtClean="0"/>
              <a:t>是什么</a:t>
            </a:r>
            <a:endParaRPr lang="en-US" altLang="zh-CN" sz="2000" b="1" dirty="0" smtClean="0"/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b="1" dirty="0" smtClean="0"/>
              <a:t>如何在自己的数据集上训练</a:t>
            </a:r>
            <a:r>
              <a:rPr lang="en-US" altLang="zh-CN" sz="2000" b="1" dirty="0" smtClean="0"/>
              <a:t>Yolo_v3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2000" b="1" dirty="0" smtClean="0"/>
              <a:t>CNN</a:t>
            </a:r>
            <a:r>
              <a:rPr lang="zh-CN" altLang="en-US" sz="2000" b="1" dirty="0" smtClean="0"/>
              <a:t>的工程化部署</a:t>
            </a:r>
            <a:r>
              <a:rPr lang="en-US" altLang="zh-CN" sz="2000" b="1" dirty="0" smtClean="0"/>
              <a:t>: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b="1" dirty="0"/>
              <a:t>什</a:t>
            </a:r>
            <a:r>
              <a:rPr lang="zh-CN" altLang="en-US" sz="2000" b="1" dirty="0" smtClean="0"/>
              <a:t>么是</a:t>
            </a:r>
            <a:r>
              <a:rPr lang="en-US" altLang="zh-CN" sz="2000" b="1" dirty="0" err="1" smtClean="0"/>
              <a:t>tensorflow</a:t>
            </a:r>
            <a:r>
              <a:rPr lang="en-US" altLang="zh-CN" sz="2000" b="1" dirty="0" smtClean="0"/>
              <a:t> serving (simple </a:t>
            </a:r>
            <a:r>
              <a:rPr lang="en-US" altLang="zh-CN" sz="2000" b="1" dirty="0" err="1" smtClean="0"/>
              <a:t>tensorflow</a:t>
            </a:r>
            <a:r>
              <a:rPr lang="en-US" altLang="zh-CN" sz="2000" b="1" dirty="0" smtClean="0"/>
              <a:t> serving)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2000" b="1" dirty="0" err="1" smtClean="0"/>
              <a:t>Docker</a:t>
            </a:r>
            <a:r>
              <a:rPr lang="en-US" altLang="zh-CN" sz="2000" b="1" dirty="0" smtClean="0"/>
              <a:t> </a:t>
            </a:r>
            <a:r>
              <a:rPr lang="zh-CN" altLang="en-US" sz="2000" b="1" dirty="0" smtClean="0"/>
              <a:t>是什么，以及为什么选择</a:t>
            </a:r>
            <a:r>
              <a:rPr lang="en-US" altLang="zh-CN" sz="2000" b="1" dirty="0" err="1" smtClean="0"/>
              <a:t>Docker</a:t>
            </a:r>
            <a:endParaRPr lang="en-US" altLang="zh-CN" sz="2000" b="1" dirty="0" smtClean="0"/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b="1" dirty="0"/>
              <a:t>服务</a:t>
            </a:r>
            <a:r>
              <a:rPr lang="zh-CN" altLang="en-US" sz="2000" b="1" dirty="0" smtClean="0"/>
              <a:t>器与客户机通信端口的作用</a:t>
            </a:r>
            <a:endParaRPr lang="en-US" altLang="zh-CN" sz="2000" b="1" dirty="0"/>
          </a:p>
          <a:p>
            <a:pPr lvl="1" indent="-4572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b="1" dirty="0"/>
              <a:t>基</a:t>
            </a:r>
            <a:r>
              <a:rPr lang="zh-CN" altLang="en-US" sz="2000" b="1" dirty="0" smtClean="0"/>
              <a:t>于微信的</a:t>
            </a:r>
            <a:r>
              <a:rPr lang="en-US" altLang="zh-CN" sz="2000" b="1" dirty="0" smtClean="0"/>
              <a:t>VQA</a:t>
            </a:r>
            <a:r>
              <a:rPr lang="zh-CN" altLang="en-US" sz="2000" b="1" dirty="0" smtClean="0"/>
              <a:t>系统构建</a:t>
            </a:r>
            <a:endParaRPr lang="en-US" altLang="zh-CN" sz="2000" b="1" dirty="0" smtClean="0"/>
          </a:p>
          <a:p>
            <a:pPr lvl="2" indent="-4572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b="1" dirty="0"/>
              <a:t>基</a:t>
            </a:r>
            <a:r>
              <a:rPr lang="zh-CN" altLang="en-US" sz="2000" b="1" dirty="0" smtClean="0"/>
              <a:t>于聊天窗口</a:t>
            </a:r>
            <a:endParaRPr lang="en-US" altLang="zh-CN" sz="2000" b="1" dirty="0" smtClean="0"/>
          </a:p>
          <a:p>
            <a:pPr lvl="2" indent="-4572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b="1" dirty="0">
                <a:solidFill>
                  <a:schemeClr val="bg1">
                    <a:lumMod val="75000"/>
                  </a:schemeClr>
                </a:solidFill>
              </a:rPr>
              <a:t>基</a:t>
            </a:r>
            <a:r>
              <a:rPr lang="zh-CN" altLang="en-US" sz="2000" b="1" dirty="0" smtClean="0">
                <a:solidFill>
                  <a:schemeClr val="bg1">
                    <a:lumMod val="75000"/>
                  </a:schemeClr>
                </a:solidFill>
              </a:rPr>
              <a:t>于公众号</a:t>
            </a:r>
            <a:endParaRPr lang="en-US" altLang="zh-CN" sz="2000" b="1" dirty="0" smtClean="0">
              <a:solidFill>
                <a:schemeClr val="bg1">
                  <a:lumMod val="75000"/>
                </a:schemeClr>
              </a:solidFill>
            </a:endParaRPr>
          </a:p>
          <a:p>
            <a:pPr lvl="2" indent="-4572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b="1" dirty="0"/>
              <a:t>基</a:t>
            </a:r>
            <a:r>
              <a:rPr lang="zh-CN" altLang="en-US" sz="2000" b="1" dirty="0" smtClean="0"/>
              <a:t>于小程序</a:t>
            </a:r>
            <a:endParaRPr lang="en-US" altLang="zh-CN" sz="2000" b="1" dirty="0"/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l"/>
            </a:pPr>
            <a:endParaRPr lang="zh-CN" altLang="en-US" sz="2000" b="1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373F1E-1629-4482-91F7-C20E8B640622}" type="slidenum">
              <a:rPr lang="zh-CN" altLang="en-US" smtClean="0"/>
              <a:pPr/>
              <a:t>3</a:t>
            </a:fld>
            <a:r>
              <a:rPr lang="zh-CN" altLang="en-US" smtClean="0"/>
              <a:t> </a:t>
            </a:r>
            <a:r>
              <a:rPr lang="en-US" altLang="zh-CN" smtClean="0"/>
              <a:t>/ 29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45155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4230"/>
    </mc:Choice>
    <mc:Fallback xmlns="">
      <p:transition spd="slow" advTm="94230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流程图: 数据 4"/>
          <p:cNvSpPr/>
          <p:nvPr/>
        </p:nvSpPr>
        <p:spPr>
          <a:xfrm>
            <a:off x="-200025" y="704850"/>
            <a:ext cx="962025" cy="342900"/>
          </a:xfrm>
          <a:prstGeom prst="flowChartInputOutput">
            <a:avLst/>
          </a:prstGeom>
          <a:solidFill>
            <a:srgbClr val="514A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695326" y="645467"/>
            <a:ext cx="38671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What will you achieve</a:t>
            </a:r>
            <a:endParaRPr lang="zh-CN" altLang="en-US" sz="2400" b="1" dirty="0"/>
          </a:p>
        </p:txBody>
      </p:sp>
      <p:sp>
        <p:nvSpPr>
          <p:cNvPr id="13" name="流程图: 数据 12"/>
          <p:cNvSpPr/>
          <p:nvPr/>
        </p:nvSpPr>
        <p:spPr>
          <a:xfrm>
            <a:off x="-352425" y="704849"/>
            <a:ext cx="962025" cy="342900"/>
          </a:xfrm>
          <a:prstGeom prst="flowChartInputOutput">
            <a:avLst/>
          </a:prstGeom>
          <a:solidFill>
            <a:srgbClr val="FC513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日期占位符 16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7E24A5F0-61A1-4309-93F7-95E57167BD5A}" type="datetime1">
              <a:rPr lang="zh-CN" altLang="en-US" smtClean="0"/>
              <a:t>2019/4/27</a:t>
            </a:fld>
            <a:endParaRPr lang="zh-CN" altLang="en-US" dirty="0"/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CN" smtClean="0"/>
              <a:t>IDIPLAB · UESTC</a:t>
            </a:r>
            <a:endParaRPr lang="en-US" altLang="zh-CN" dirty="0" smtClean="0"/>
          </a:p>
        </p:txBody>
      </p:sp>
      <p:sp>
        <p:nvSpPr>
          <p:cNvPr id="10" name="文本框 9"/>
          <p:cNvSpPr txBox="1"/>
          <p:nvPr/>
        </p:nvSpPr>
        <p:spPr>
          <a:xfrm>
            <a:off x="450396" y="1353706"/>
            <a:ext cx="681717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b="1" dirty="0" smtClean="0"/>
              <a:t>在自己的数据集上训练</a:t>
            </a:r>
            <a:r>
              <a:rPr lang="en-US" altLang="zh-CN" sz="2000" b="1" dirty="0" smtClean="0"/>
              <a:t>YOLOv3</a:t>
            </a:r>
            <a:r>
              <a:rPr lang="zh-CN" altLang="en-US" sz="2000" b="1" dirty="0" smtClean="0"/>
              <a:t>并对其进行工程化部署；</a:t>
            </a:r>
            <a:endParaRPr lang="en-US" altLang="zh-CN" sz="2000" b="1" dirty="0" smtClean="0"/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b="1" dirty="0"/>
              <a:t>基于</a:t>
            </a:r>
            <a:r>
              <a:rPr lang="zh-CN" altLang="en-US" sz="2000" b="1" dirty="0" smtClean="0"/>
              <a:t>微信聊天窗口和小程序实现对图片的目标检测。</a:t>
            </a:r>
            <a:endParaRPr lang="zh-CN" altLang="en-US" sz="2000" b="1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0222" y="2452917"/>
            <a:ext cx="3213729" cy="3547004"/>
          </a:xfrm>
          <a:prstGeom prst="rect">
            <a:avLst/>
          </a:prstGeom>
        </p:spPr>
      </p:pic>
      <p:pic>
        <p:nvPicPr>
          <p:cNvPr id="9" name="Video_2019-04-25_162157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028071" y="876299"/>
            <a:ext cx="3048000" cy="54102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灯片编号占位符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373F1E-1629-4482-91F7-C20E8B640622}" type="slidenum">
              <a:rPr lang="zh-CN" altLang="en-US" smtClean="0"/>
              <a:pPr/>
              <a:t>4</a:t>
            </a:fld>
            <a:r>
              <a:rPr lang="zh-CN" altLang="en-US" smtClean="0"/>
              <a:t> </a:t>
            </a:r>
            <a:r>
              <a:rPr lang="en-US" altLang="zh-CN" smtClean="0"/>
              <a:t>/ 29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32280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4230"/>
    </mc:Choice>
    <mc:Fallback xmlns="">
      <p:transition spd="slow" advTm="9423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441371" y="1583879"/>
            <a:ext cx="43434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4000" b="1" dirty="0" smtClean="0">
                <a:solidFill>
                  <a:schemeClr val="bg1">
                    <a:lumMod val="85000"/>
                  </a:schemeClr>
                </a:solidFill>
              </a:rPr>
              <a:t>Overview</a:t>
            </a:r>
          </a:p>
          <a:p>
            <a:pPr>
              <a:lnSpc>
                <a:spcPct val="150000"/>
              </a:lnSpc>
            </a:pPr>
            <a:r>
              <a:rPr lang="en-US" altLang="zh-CN" sz="4000" b="1" dirty="0" smtClean="0"/>
              <a:t>Yolo_v3</a:t>
            </a:r>
          </a:p>
          <a:p>
            <a:pPr>
              <a:lnSpc>
                <a:spcPct val="150000"/>
              </a:lnSpc>
            </a:pPr>
            <a:r>
              <a:rPr lang="en-US" altLang="zh-CN" sz="4000" b="1" dirty="0">
                <a:solidFill>
                  <a:schemeClr val="bg1">
                    <a:lumMod val="85000"/>
                  </a:schemeClr>
                </a:solidFill>
              </a:rPr>
              <a:t>CNN Deploy</a:t>
            </a:r>
          </a:p>
          <a:p>
            <a:pPr>
              <a:lnSpc>
                <a:spcPct val="150000"/>
              </a:lnSpc>
            </a:pPr>
            <a:r>
              <a:rPr lang="en-US" altLang="zh-CN" sz="4000" b="1" dirty="0">
                <a:solidFill>
                  <a:schemeClr val="bg1">
                    <a:lumMod val="85000"/>
                  </a:schemeClr>
                </a:solidFill>
              </a:rPr>
              <a:t>Conclusion</a:t>
            </a:r>
            <a:endParaRPr lang="zh-CN" altLang="en-US" sz="40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3990975" y="2014538"/>
            <a:ext cx="114300" cy="3128962"/>
          </a:xfrm>
          <a:prstGeom prst="roundRect">
            <a:avLst/>
          </a:prstGeom>
          <a:solidFill>
            <a:srgbClr val="54823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日期占位符 1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1B9C15B9-ED84-4EAF-B591-C62CD980FE9D}" type="datetime1">
              <a:rPr lang="zh-CN" altLang="en-US" smtClean="0"/>
              <a:t>2019/4/27</a:t>
            </a:fld>
            <a:endParaRPr lang="zh-CN" altLang="en-US" dirty="0"/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CN" smtClean="0"/>
              <a:t>IDIPLAB · UESTC</a:t>
            </a:r>
            <a:endParaRPr lang="en-US" altLang="zh-CN" dirty="0" smtClean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373F1E-1629-4482-91F7-C20E8B640622}" type="slidenum">
              <a:rPr lang="zh-CN" altLang="en-US" smtClean="0"/>
              <a:pPr/>
              <a:t>5</a:t>
            </a:fld>
            <a:r>
              <a:rPr lang="zh-CN" altLang="en-US" smtClean="0"/>
              <a:t> </a:t>
            </a:r>
            <a:r>
              <a:rPr lang="en-US" altLang="zh-CN" smtClean="0"/>
              <a:t>/ 29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93141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753"/>
    </mc:Choice>
    <mc:Fallback xmlns="">
      <p:transition spd="slow" advTm="20753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日期占位符 1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45BBC26-E15E-40D3-9243-A69E67E1C43A}" type="datetime1">
              <a:rPr lang="zh-CN" altLang="en-US" smtClean="0"/>
              <a:t>2019/4/27</a:t>
            </a:fld>
            <a:endParaRPr lang="zh-CN" altLang="en-US" dirty="0"/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CN" smtClean="0"/>
              <a:t>IDIPLAB · UESTC</a:t>
            </a:r>
            <a:endParaRPr lang="en-US" altLang="zh-CN" dirty="0" smtClean="0"/>
          </a:p>
        </p:txBody>
      </p:sp>
      <p:pic>
        <p:nvPicPr>
          <p:cNvPr id="1028" name="Picture 4" descr="https://image.jiqizhixin.com/uploads/editor/41c569c7-ebcc-41e1-9129-1bb58c6f8083/152626543585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746" y="1815377"/>
            <a:ext cx="5405007" cy="3273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6" descr="preview"/>
          <p:cNvSpPr>
            <a:spLocks noChangeAspect="1" noChangeArrowheads="1"/>
          </p:cNvSpPr>
          <p:nvPr/>
        </p:nvSpPr>
        <p:spPr bwMode="auto">
          <a:xfrm>
            <a:off x="-2694835" y="4942940"/>
            <a:ext cx="145469" cy="145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" name="AutoShape 8" descr="https://pic4.zhimg.com/80/v2-1e82df69abf839308d04c6dbff43041f_hd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034" name="Picture 10" descr="https://pic4.zhimg.com/80/v2-1e82df69abf839308d04c6dbff43041f_hd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3175" y="1792483"/>
            <a:ext cx="5293179" cy="3273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文本框 13"/>
          <p:cNvSpPr txBox="1"/>
          <p:nvPr/>
        </p:nvSpPr>
        <p:spPr>
          <a:xfrm>
            <a:off x="1778000" y="1193800"/>
            <a:ext cx="3136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 smtClean="0"/>
              <a:t>更快</a:t>
            </a:r>
            <a:endParaRPr lang="zh-CN" altLang="en-US" sz="2400" b="1" dirty="0"/>
          </a:p>
        </p:txBody>
      </p:sp>
      <p:sp>
        <p:nvSpPr>
          <p:cNvPr id="18" name="文本框 17"/>
          <p:cNvSpPr txBox="1"/>
          <p:nvPr/>
        </p:nvSpPr>
        <p:spPr>
          <a:xfrm>
            <a:off x="7431314" y="1193800"/>
            <a:ext cx="3136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 smtClean="0"/>
              <a:t>更强</a:t>
            </a:r>
            <a:endParaRPr lang="zh-CN" altLang="en-US" sz="2400" b="1" dirty="0"/>
          </a:p>
        </p:txBody>
      </p:sp>
      <p:sp>
        <p:nvSpPr>
          <p:cNvPr id="15" name="文本框 14"/>
          <p:cNvSpPr txBox="1"/>
          <p:nvPr/>
        </p:nvSpPr>
        <p:spPr>
          <a:xfrm>
            <a:off x="1070099" y="5248322"/>
            <a:ext cx="4178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把</a:t>
            </a:r>
            <a:r>
              <a:rPr lang="en-US" altLang="zh-CN" dirty="0" smtClean="0"/>
              <a:t>YOLOv3</a:t>
            </a:r>
            <a:r>
              <a:rPr lang="zh-CN" altLang="en-US" dirty="0" smtClean="0"/>
              <a:t>放在第二象限本身就是一件很过分的事情。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373F1E-1629-4482-91F7-C20E8B640622}" type="slidenum">
              <a:rPr lang="zh-CN" altLang="en-US" smtClean="0"/>
              <a:pPr/>
              <a:t>6</a:t>
            </a:fld>
            <a:r>
              <a:rPr lang="zh-CN" altLang="en-US" smtClean="0"/>
              <a:t> </a:t>
            </a:r>
            <a:r>
              <a:rPr lang="en-US" altLang="zh-CN" smtClean="0"/>
              <a:t>/ 29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51278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8179"/>
    </mc:Choice>
    <mc:Fallback xmlns="">
      <p:transition spd="slow" advTm="1281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日期占位符 1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915BC0C-8D36-4844-99F0-C59049175745}" type="datetime1">
              <a:rPr lang="zh-CN" altLang="en-US" smtClean="0"/>
              <a:t>2019/4/27</a:t>
            </a:fld>
            <a:endParaRPr lang="zh-CN" altLang="en-US" dirty="0"/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CN" smtClean="0"/>
              <a:t>IDIPLAB · UESTC</a:t>
            </a:r>
            <a:endParaRPr lang="en-US" altLang="zh-CN" dirty="0" smtClean="0"/>
          </a:p>
        </p:txBody>
      </p:sp>
      <p:sp>
        <p:nvSpPr>
          <p:cNvPr id="3" name="AutoShape 6" descr="preview"/>
          <p:cNvSpPr>
            <a:spLocks noChangeAspect="1" noChangeArrowheads="1"/>
          </p:cNvSpPr>
          <p:nvPr/>
        </p:nvSpPr>
        <p:spPr bwMode="auto">
          <a:xfrm>
            <a:off x="-2694835" y="4942940"/>
            <a:ext cx="145469" cy="145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" name="AutoShape 8" descr="https://pic4.zhimg.com/80/v2-1e82df69abf839308d04c6dbff43041f_hd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AutoShape 2" descr="https://img-blog.csdn.net/2018100917221176?watermark/2/text/aHR0cHM6Ly9ibG9nLmNzZG4ubmV0L2xldmlvcGt1/font/5a6L5L2T/fontsize/400/fill/I0JBQkFCMA==/dissolve/70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2052" name="Picture 4" descr="https://img-blog.csdn.net/2018100917221176?watermark/2/text/aHR0cHM6Ly9ibG9nLmNzZG4ubmV0L2xldmlvcGt1/font/5a6L5L2T/fontsize/400/fill/I0JBQkFCMA==/dissolve/7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75" y="913481"/>
            <a:ext cx="11210925" cy="5038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373F1E-1629-4482-91F7-C20E8B640622}" type="slidenum">
              <a:rPr lang="zh-CN" altLang="en-US" smtClean="0"/>
              <a:pPr/>
              <a:t>7</a:t>
            </a:fld>
            <a:r>
              <a:rPr lang="zh-CN" altLang="en-US" smtClean="0"/>
              <a:t> </a:t>
            </a:r>
            <a:r>
              <a:rPr lang="en-US" altLang="zh-CN" smtClean="0"/>
              <a:t>/ 29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33634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8179"/>
    </mc:Choice>
    <mc:Fallback xmlns="">
      <p:transition spd="slow" advTm="128179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日期占位符 1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7332D1A-5D88-44CB-AB93-DA97756CC775}" type="datetime1">
              <a:rPr lang="zh-CN" altLang="en-US" smtClean="0"/>
              <a:t>2019/4/27</a:t>
            </a:fld>
            <a:endParaRPr lang="zh-CN" altLang="en-US" dirty="0"/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CN" smtClean="0"/>
              <a:t>IDIPLAB · UESTC</a:t>
            </a:r>
            <a:endParaRPr lang="en-US" altLang="zh-CN" dirty="0" smtClean="0"/>
          </a:p>
        </p:txBody>
      </p:sp>
      <p:sp>
        <p:nvSpPr>
          <p:cNvPr id="3" name="AutoShape 6" descr="preview"/>
          <p:cNvSpPr>
            <a:spLocks noChangeAspect="1" noChangeArrowheads="1"/>
          </p:cNvSpPr>
          <p:nvPr/>
        </p:nvSpPr>
        <p:spPr bwMode="auto">
          <a:xfrm>
            <a:off x="-2694835" y="4942940"/>
            <a:ext cx="145469" cy="145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" name="AutoShape 8" descr="https://pic4.zhimg.com/80/v2-1e82df69abf839308d04c6dbff43041f_hd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AutoShape 2" descr="https://img-blog.csdn.net/2018100917221176?watermark/2/text/aHR0cHM6Ly9ibG9nLmNzZG4ubmV0L2xldmlvcGt1/font/5a6L5L2T/fontsize/400/fill/I0JBQkFCMA==/dissolve/70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1633620" y="1449838"/>
            <a:ext cx="38221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/>
              <a:t>数据集大小</a:t>
            </a:r>
            <a:r>
              <a:rPr lang="en-US" altLang="zh-CN" sz="2400" b="1" dirty="0" smtClean="0"/>
              <a:t>: 100</a:t>
            </a:r>
            <a:r>
              <a:rPr lang="zh-CN" altLang="en-US" sz="2400" b="1" dirty="0" smtClean="0"/>
              <a:t>张图片</a:t>
            </a:r>
            <a:endParaRPr lang="en-US" altLang="zh-CN" sz="2400" b="1" dirty="0" smtClean="0"/>
          </a:p>
          <a:p>
            <a:r>
              <a:rPr lang="zh-CN" altLang="en-US" sz="2400" b="1" dirty="0"/>
              <a:t>分辨</a:t>
            </a:r>
            <a:r>
              <a:rPr lang="zh-CN" altLang="en-US" sz="2400" b="1" dirty="0" smtClean="0"/>
              <a:t>率</a:t>
            </a:r>
            <a:r>
              <a:rPr lang="en-US" altLang="zh-CN" sz="2400" b="1" dirty="0" smtClean="0"/>
              <a:t>: 1920*1080</a:t>
            </a:r>
            <a:endParaRPr lang="zh-CN" altLang="en-US" sz="2400" b="1" dirty="0"/>
          </a:p>
        </p:txBody>
      </p:sp>
      <p:sp>
        <p:nvSpPr>
          <p:cNvPr id="13" name="文本框 12"/>
          <p:cNvSpPr txBox="1"/>
          <p:nvPr/>
        </p:nvSpPr>
        <p:spPr>
          <a:xfrm>
            <a:off x="1633621" y="4103119"/>
            <a:ext cx="50328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/>
              <a:t>数据集划分：</a:t>
            </a:r>
            <a:endParaRPr lang="en-US" altLang="zh-CN" sz="2400" b="1" dirty="0" smtClean="0"/>
          </a:p>
          <a:p>
            <a:r>
              <a:rPr lang="zh-CN" altLang="en-US" sz="2400" b="1" dirty="0"/>
              <a:t>训练</a:t>
            </a:r>
            <a:r>
              <a:rPr lang="zh-CN" altLang="en-US" sz="2400" b="1" dirty="0" smtClean="0"/>
              <a:t>集</a:t>
            </a:r>
            <a:r>
              <a:rPr lang="en-US" altLang="zh-CN" sz="2400" b="1" dirty="0" smtClean="0"/>
              <a:t>/</a:t>
            </a:r>
            <a:r>
              <a:rPr lang="zh-CN" altLang="en-US" sz="2400" b="1" dirty="0" smtClean="0"/>
              <a:t>验证集</a:t>
            </a:r>
            <a:r>
              <a:rPr lang="en-US" altLang="zh-CN" sz="2400" b="1" dirty="0" smtClean="0"/>
              <a:t>/</a:t>
            </a:r>
            <a:r>
              <a:rPr lang="zh-CN" altLang="en-US" sz="2400" b="1" dirty="0" smtClean="0"/>
              <a:t>测试集 </a:t>
            </a:r>
            <a:r>
              <a:rPr lang="en-US" altLang="zh-CN" sz="2400" b="1" dirty="0" smtClean="0"/>
              <a:t>= 95/5/5</a:t>
            </a:r>
            <a:endParaRPr lang="zh-CN" altLang="en-US" sz="2400" b="1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3147" y="1809985"/>
            <a:ext cx="5225716" cy="2939465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1633620" y="2864218"/>
            <a:ext cx="28077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/>
              <a:t>Box</a:t>
            </a:r>
            <a:r>
              <a:rPr lang="zh-CN" altLang="en-US" sz="2400" b="1" dirty="0" smtClean="0"/>
              <a:t>聚类长款平均值：</a:t>
            </a:r>
            <a:endParaRPr lang="en-US" altLang="zh-CN" sz="2400" b="1" dirty="0" smtClean="0"/>
          </a:p>
          <a:p>
            <a:r>
              <a:rPr lang="en-US" altLang="zh-CN" sz="2400" b="1" dirty="0" smtClean="0"/>
              <a:t>50</a:t>
            </a:r>
            <a:r>
              <a:rPr lang="zh-CN" altLang="en-US" sz="2400" b="1" dirty="0" smtClean="0"/>
              <a:t>*</a:t>
            </a:r>
            <a:r>
              <a:rPr lang="en-US" altLang="zh-CN" sz="2400" b="1" dirty="0" smtClean="0"/>
              <a:t>30</a:t>
            </a:r>
            <a:endParaRPr lang="zh-CN" altLang="en-US" sz="2400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373F1E-1629-4482-91F7-C20E8B640622}" type="slidenum">
              <a:rPr lang="zh-CN" altLang="en-US" smtClean="0"/>
              <a:pPr/>
              <a:t>8</a:t>
            </a:fld>
            <a:r>
              <a:rPr lang="zh-CN" altLang="en-US" smtClean="0"/>
              <a:t> </a:t>
            </a:r>
            <a:r>
              <a:rPr lang="en-US" altLang="zh-CN" smtClean="0"/>
              <a:t>/ 29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47015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8179"/>
    </mc:Choice>
    <mc:Fallback xmlns="">
      <p:transition spd="slow" advTm="128179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日期占位符 1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FD3700C-A087-4317-9B1A-AB2AC9D17D7A}" type="datetime1">
              <a:rPr lang="zh-CN" altLang="en-US" smtClean="0"/>
              <a:t>2019/4/27</a:t>
            </a:fld>
            <a:endParaRPr lang="zh-CN" altLang="en-US" dirty="0"/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CN" smtClean="0"/>
              <a:t>IDIPLAB · UESTC</a:t>
            </a:r>
            <a:endParaRPr lang="en-US" altLang="zh-CN" dirty="0" smtClean="0"/>
          </a:p>
        </p:txBody>
      </p:sp>
      <p:sp>
        <p:nvSpPr>
          <p:cNvPr id="3" name="AutoShape 6" descr="preview"/>
          <p:cNvSpPr>
            <a:spLocks noChangeAspect="1" noChangeArrowheads="1"/>
          </p:cNvSpPr>
          <p:nvPr/>
        </p:nvSpPr>
        <p:spPr bwMode="auto">
          <a:xfrm>
            <a:off x="-2694835" y="4942940"/>
            <a:ext cx="145469" cy="145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" name="AutoShape 8" descr="https://pic4.zhimg.com/80/v2-1e82df69abf839308d04c6dbff43041f_hd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AutoShape 2" descr="https://img-blog.csdn.net/2018100917221176?watermark/2/text/aHR0cHM6Ly9ibG9nLmNzZG4ubmV0L2xldmlvcGt1/font/5a6L5L2T/fontsize/400/fill/I0JBQkFCMA==/dissolve/70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975" y="1305381"/>
            <a:ext cx="7072313" cy="49434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矩形 5"/>
          <p:cNvSpPr/>
          <p:nvPr/>
        </p:nvSpPr>
        <p:spPr>
          <a:xfrm>
            <a:off x="307975" y="661868"/>
            <a:ext cx="5410135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altLang="zh-CN" dirty="0" smtClean="0"/>
              <a:t>$</a:t>
            </a:r>
            <a:r>
              <a:rPr lang="en-US" altLang="zh-CN" dirty="0" err="1" smtClean="0"/>
              <a:t>git</a:t>
            </a:r>
            <a:r>
              <a:rPr lang="en-US" altLang="zh-CN" dirty="0" smtClean="0"/>
              <a:t> clone </a:t>
            </a:r>
            <a:r>
              <a:rPr lang="zh-CN" altLang="en-US" dirty="0" smtClean="0"/>
              <a:t>https</a:t>
            </a:r>
            <a:r>
              <a:rPr lang="zh-CN" altLang="en-US" dirty="0"/>
              <a:t>://github.com/qqwweee/keras-yolo3.git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7570871" y="1305381"/>
            <a:ext cx="3581400" cy="92333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Warning: </a:t>
            </a:r>
            <a:r>
              <a:rPr lang="zh-CN" altLang="en-US" dirty="0" smtClean="0"/>
              <a:t>制作完数据集路径后应先更改</a:t>
            </a:r>
            <a:r>
              <a:rPr lang="en-US" altLang="zh-CN" dirty="0" smtClean="0"/>
              <a:t>kmean.py</a:t>
            </a:r>
            <a:r>
              <a:rPr lang="zh-CN" altLang="en-US" dirty="0" smtClean="0"/>
              <a:t>中的路径，运行</a:t>
            </a:r>
            <a:r>
              <a:rPr lang="en-US" altLang="zh-CN" dirty="0" smtClean="0"/>
              <a:t>kmean.py</a:t>
            </a:r>
            <a:r>
              <a:rPr lang="zh-CN" altLang="en-US" dirty="0" smtClean="0"/>
              <a:t>，生成自己的</a:t>
            </a:r>
            <a:r>
              <a:rPr lang="en-US" altLang="zh-CN" dirty="0" smtClean="0"/>
              <a:t>anchor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0871" y="2557462"/>
            <a:ext cx="4324350" cy="1743075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0871" y="4492487"/>
            <a:ext cx="4248150" cy="1628775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10582274" y="2518639"/>
            <a:ext cx="962025" cy="369332"/>
          </a:xfrm>
          <a:prstGeom prst="rect">
            <a:avLst/>
          </a:prstGeom>
          <a:noFill/>
          <a:ln w="19050">
            <a:solidFill>
              <a:srgbClr val="54823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/>
              <a:t>train.py</a:t>
            </a:r>
            <a:endParaRPr lang="zh-CN" altLang="en-US" dirty="0"/>
          </a:p>
        </p:txBody>
      </p:sp>
      <p:sp>
        <p:nvSpPr>
          <p:cNvPr id="18" name="文本框 17"/>
          <p:cNvSpPr txBox="1"/>
          <p:nvPr/>
        </p:nvSpPr>
        <p:spPr>
          <a:xfrm>
            <a:off x="10582275" y="4433410"/>
            <a:ext cx="962025" cy="369332"/>
          </a:xfrm>
          <a:prstGeom prst="rect">
            <a:avLst/>
          </a:prstGeom>
          <a:noFill/>
          <a:ln w="19050">
            <a:solidFill>
              <a:srgbClr val="54823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/>
              <a:t>yolo.py</a:t>
            </a:r>
            <a:endParaRPr lang="zh-CN" altLang="en-US" dirty="0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373F1E-1629-4482-91F7-C20E8B640622}" type="slidenum">
              <a:rPr lang="zh-CN" altLang="en-US" smtClean="0"/>
              <a:pPr/>
              <a:t>9</a:t>
            </a:fld>
            <a:r>
              <a:rPr lang="zh-CN" altLang="en-US" smtClean="0"/>
              <a:t> </a:t>
            </a:r>
            <a:r>
              <a:rPr lang="en-US" altLang="zh-CN" smtClean="0"/>
              <a:t>/ 29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07466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8179"/>
    </mc:Choice>
    <mc:Fallback xmlns="">
      <p:transition spd="slow" advTm="128179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9.6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3066</TotalTime>
  <Words>1137</Words>
  <Application>Microsoft Office PowerPoint</Application>
  <PresentationFormat>宽屏</PresentationFormat>
  <Paragraphs>194</Paragraphs>
  <Slides>29</Slides>
  <Notes>9</Notes>
  <HiddenSlides>0</HiddenSlides>
  <MMClips>1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36" baseType="lpstr">
      <vt:lpstr>宋体</vt:lpstr>
      <vt:lpstr>Microsoft YaHei</vt:lpstr>
      <vt:lpstr>Arial</vt:lpstr>
      <vt:lpstr>Calibri</vt:lpstr>
      <vt:lpstr>Times New Roman</vt:lpstr>
      <vt:lpstr>Wingdings</vt:lpstr>
      <vt:lpstr>9.6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Liao</dc:creator>
  <cp:lastModifiedBy>Liao</cp:lastModifiedBy>
  <cp:revision>329</cp:revision>
  <dcterms:created xsi:type="dcterms:W3CDTF">2018-08-30T02:47:28Z</dcterms:created>
  <dcterms:modified xsi:type="dcterms:W3CDTF">2019-04-27T03:21:46Z</dcterms:modified>
</cp:coreProperties>
</file>